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notesSlides/notesSlide1.xml" ContentType="application/vnd.openxmlformats-officedocument.presentationml.notesSlide+xml"/>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 Id="rId204" Type="http://schemas.openxmlformats.org/officeDocument/2006/relationships/slide" Target="slides/slide197.xml"/><Relationship Id="rId205" Type="http://schemas.openxmlformats.org/officeDocument/2006/relationships/slide" Target="slides/slide198.xml"/><Relationship Id="rId206" Type="http://schemas.openxmlformats.org/officeDocument/2006/relationships/slide" Target="slides/slide199.xml"/><Relationship Id="rId207" Type="http://schemas.openxmlformats.org/officeDocument/2006/relationships/slide" Target="slides/slide200.xml"/><Relationship Id="rId208" Type="http://schemas.openxmlformats.org/officeDocument/2006/relationships/slide" Target="slides/slide201.xml"/><Relationship Id="rId209" Type="http://schemas.openxmlformats.org/officeDocument/2006/relationships/slide" Target="slides/slide202.xml"/><Relationship Id="rId210" Type="http://schemas.openxmlformats.org/officeDocument/2006/relationships/slide" Target="slides/slide20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20" name="Shape 220"/>
          <p:cNvSpPr/>
          <p:nvPr>
            <p:ph type="sldImg"/>
          </p:nvPr>
        </p:nvSpPr>
        <p:spPr>
          <a:xfrm>
            <a:off x="1143000" y="685800"/>
            <a:ext cx="4572000" cy="3429000"/>
          </a:xfrm>
          <a:prstGeom prst="rect">
            <a:avLst/>
          </a:prstGeom>
        </p:spPr>
        <p:txBody>
          <a:bodyPr/>
          <a:lstStyle/>
          <a:p>
            <a:pPr/>
          </a:p>
        </p:txBody>
      </p:sp>
      <p:sp>
        <p:nvSpPr>
          <p:cNvPr id="221" name="Shape 2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defTabSz="914400">
              <a:lnSpc>
                <a:spcPct val="100000"/>
              </a:lnSpc>
              <a:defRPr sz="1100">
                <a:latin typeface="Arial"/>
                <a:ea typeface="Arial"/>
                <a:cs typeface="Arial"/>
                <a:sym typeface="Arial"/>
              </a:defRPr>
            </a:pPr>
            <a:r>
              <a:t>Hamiltonian for system with increasing energy (linear magnetic field)</a:t>
            </a:r>
            <a:endParaRPr sz="2800"/>
          </a:p>
          <a:p>
            <a:pPr defTabSz="914400">
              <a:lnSpc>
                <a:spcPct val="100000"/>
              </a:lnSpc>
              <a:defRPr sz="1100">
                <a:latin typeface="Arial"/>
                <a:ea typeface="Arial"/>
                <a:cs typeface="Arial"/>
                <a:sym typeface="Arial"/>
              </a:defRPr>
            </a:pPr>
            <a:r>
              <a:t>Eigenvectors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2" name="Title Text"/>
          <p:cNvSpPr txBox="1"/>
          <p:nvPr>
            <p:ph type="title"/>
          </p:nvPr>
        </p:nvSpPr>
        <p:spPr>
          <a:xfrm>
            <a:off x="4833937" y="2303859"/>
            <a:ext cx="14716126" cy="4643438"/>
          </a:xfrm>
          <a:prstGeom prst="rect">
            <a:avLst/>
          </a:prstGeom>
        </p:spPr>
        <p:txBody>
          <a:bodyPr lIns="71437" tIns="71437" rIns="71437" bIns="71437" anchor="b"/>
          <a:lstStyle>
            <a:lvl1pPr defTabSz="821531">
              <a:defRPr sz="11200">
                <a:latin typeface="+mn-lt"/>
                <a:ea typeface="+mn-ea"/>
                <a:cs typeface="+mn-cs"/>
                <a:sym typeface="Helvetica Neue Medium"/>
              </a:defRPr>
            </a:lvl1pPr>
          </a:lstStyle>
          <a:p>
            <a:pPr/>
            <a:r>
              <a:t>Title Text</a:t>
            </a:r>
          </a:p>
        </p:txBody>
      </p:sp>
      <p:sp>
        <p:nvSpPr>
          <p:cNvPr id="13"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spcBef>
                <a:spcPts val="0"/>
              </a:spcBef>
              <a:buSzTx/>
              <a:buFontTx/>
              <a:buNone/>
              <a:defRPr sz="5200">
                <a:latin typeface="Helvetica Neue"/>
                <a:ea typeface="Helvetica Neue"/>
                <a:cs typeface="Helvetica Neue"/>
                <a:sym typeface="Helvetica Neue"/>
              </a:defRPr>
            </a:lvl1pPr>
            <a:lvl2pPr marL="0" indent="0" algn="ctr" defTabSz="821531">
              <a:spcBef>
                <a:spcPts val="0"/>
              </a:spcBef>
              <a:buSzTx/>
              <a:buFontTx/>
              <a:buNone/>
              <a:defRPr sz="5200">
                <a:latin typeface="Helvetica Neue"/>
                <a:ea typeface="Helvetica Neue"/>
                <a:cs typeface="Helvetica Neue"/>
                <a:sym typeface="Helvetica Neue"/>
              </a:defRPr>
            </a:lvl2pPr>
            <a:lvl3pPr marL="0" indent="0" algn="ctr" defTabSz="821531">
              <a:spcBef>
                <a:spcPts val="0"/>
              </a:spcBef>
              <a:buSzTx/>
              <a:buFontTx/>
              <a:buNone/>
              <a:defRPr sz="5200">
                <a:latin typeface="Helvetica Neue"/>
                <a:ea typeface="Helvetica Neue"/>
                <a:cs typeface="Helvetica Neue"/>
                <a:sym typeface="Helvetica Neue"/>
              </a:defRPr>
            </a:lvl3pPr>
            <a:lvl4pPr marL="0" indent="0" algn="ctr" defTabSz="821531">
              <a:spcBef>
                <a:spcPts val="0"/>
              </a:spcBef>
              <a:buSzTx/>
              <a:buFontTx/>
              <a:buNone/>
              <a:defRPr sz="5200">
                <a:latin typeface="Helvetica Neue"/>
                <a:ea typeface="Helvetica Neue"/>
                <a:cs typeface="Helvetica Neue"/>
                <a:sym typeface="Helvetica Neue"/>
              </a:defRPr>
            </a:lvl4pPr>
            <a:lvl5pPr marL="0" indent="0" algn="ctr" defTabSz="821531">
              <a:spcBef>
                <a:spcPts val="0"/>
              </a:spcBef>
              <a:buSzTx/>
              <a:buFontTx/>
              <a:buNone/>
              <a:defRPr sz="52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94" name="–Johnny Appleseed"/>
          <p:cNvSpPr txBox="1"/>
          <p:nvPr>
            <p:ph type="body" sz="quarter" idx="13"/>
          </p:nvPr>
        </p:nvSpPr>
        <p:spPr>
          <a:xfrm>
            <a:off x="4833937" y="8947546"/>
            <a:ext cx="14716126" cy="647701"/>
          </a:xfrm>
          <a:prstGeom prst="rect">
            <a:avLst/>
          </a:prstGeom>
        </p:spPr>
        <p:txBody>
          <a:bodyPr lIns="71437" tIns="71437" rIns="71437" bIns="71437">
            <a:spAutoFit/>
          </a:bodyPr>
          <a:lstStyle>
            <a:lvl1pPr marL="0" indent="0" algn="ctr" defTabSz="821531">
              <a:spcBef>
                <a:spcPts val="0"/>
              </a:spcBef>
              <a:buSzTx/>
              <a:buFontTx/>
              <a:buNone/>
              <a:defRPr i="1" sz="3200">
                <a:latin typeface="Helvetica Neue"/>
                <a:ea typeface="Helvetica Neue"/>
                <a:cs typeface="Helvetica Neue"/>
                <a:sym typeface="Helvetica Neue"/>
              </a:defRPr>
            </a:lvl1pPr>
          </a:lstStyle>
          <a:p>
            <a:pPr/>
            <a:r>
              <a:t>–Johnny Appleseed</a:t>
            </a:r>
          </a:p>
        </p:txBody>
      </p:sp>
      <p:sp>
        <p:nvSpPr>
          <p:cNvPr id="95" name="“Type a quote here.”"/>
          <p:cNvSpPr txBox="1"/>
          <p:nvPr>
            <p:ph type="body" sz="quarter" idx="14"/>
          </p:nvPr>
        </p:nvSpPr>
        <p:spPr>
          <a:xfrm>
            <a:off x="4833937" y="5997575"/>
            <a:ext cx="14716126" cy="863601"/>
          </a:xfrm>
          <a:prstGeom prst="rect">
            <a:avLst/>
          </a:prstGeom>
        </p:spPr>
        <p:txBody>
          <a:bodyPr lIns="71437" tIns="71437" rIns="71437" bIns="71437" anchor="ctr">
            <a:spAutoFit/>
          </a:bodyPr>
          <a:lstStyle>
            <a:lvl1pPr marL="0" indent="0" algn="ctr" defTabSz="821531">
              <a:spcBef>
                <a:spcPts val="0"/>
              </a:spcBef>
              <a:buSzTx/>
              <a:buFontTx/>
              <a:buNone/>
              <a:defRPr sz="4600">
                <a:latin typeface="+mn-lt"/>
                <a:ea typeface="+mn-ea"/>
                <a:cs typeface="+mn-cs"/>
                <a:sym typeface="Helvetica Neue Medium"/>
              </a:defRPr>
            </a:lvl1pPr>
          </a:lstStyle>
          <a:p>
            <a:pPr/>
            <a:r>
              <a:t>“Type a quote here.” </a:t>
            </a:r>
          </a:p>
        </p:txBody>
      </p:sp>
      <p:sp>
        <p:nvSpPr>
          <p:cNvPr id="96"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03" name="Image"/>
          <p:cNvSpPr/>
          <p:nvPr>
            <p:ph type="pic" idx="13"/>
          </p:nvPr>
        </p:nvSpPr>
        <p:spPr>
          <a:xfrm>
            <a:off x="3047999" y="0"/>
            <a:ext cx="18288001" cy="13716000"/>
          </a:xfrm>
          <a:prstGeom prst="rect">
            <a:avLst/>
          </a:prstGeom>
        </p:spPr>
        <p:txBody>
          <a:bodyPr lIns="91439" tIns="45719" rIns="91439" bIns="45719">
            <a:noAutofit/>
          </a:bodyPr>
          <a:lstStyle/>
          <a:p>
            <a:pPr/>
          </a:p>
        </p:txBody>
      </p:sp>
      <p:sp>
        <p:nvSpPr>
          <p:cNvPr id="104"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1"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118" name="Picture 6" descr="Picture 6"/>
          <p:cNvPicPr>
            <a:picLocks noChangeAspect="1"/>
          </p:cNvPicPr>
          <p:nvPr/>
        </p:nvPicPr>
        <p:blipFill>
          <a:blip r:embed="rId2">
            <a:extLst/>
          </a:blip>
          <a:stretch>
            <a:fillRect/>
          </a:stretch>
        </p:blipFill>
        <p:spPr>
          <a:xfrm>
            <a:off x="866650" y="565042"/>
            <a:ext cx="2725782" cy="3487398"/>
          </a:xfrm>
          <a:prstGeom prst="rect">
            <a:avLst/>
          </a:prstGeom>
          <a:ln w="12700">
            <a:miter lim="400000"/>
          </a:ln>
        </p:spPr>
      </p:pic>
      <p:sp>
        <p:nvSpPr>
          <p:cNvPr id="119" name="TextBox 7"/>
          <p:cNvSpPr txBox="1"/>
          <p:nvPr/>
        </p:nvSpPr>
        <p:spPr>
          <a:xfrm>
            <a:off x="866653" y="12377373"/>
            <a:ext cx="4241609" cy="6121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1219200">
              <a:defRPr b="0" sz="2400">
                <a:solidFill>
                  <a:srgbClr val="073A7E"/>
                </a:solidFill>
                <a:latin typeface="B Univers 65 Bold"/>
                <a:ea typeface="B Univers 65 Bold"/>
                <a:cs typeface="B Univers 65 Bold"/>
                <a:sym typeface="B Univers 65 Bold"/>
              </a:defRPr>
            </a:lvl1pPr>
          </a:lstStyle>
          <a:p>
            <a:pPr/>
            <a:r>
              <a:t>www.gc.cuny.edu</a:t>
            </a:r>
          </a:p>
        </p:txBody>
      </p:sp>
      <p:sp>
        <p:nvSpPr>
          <p:cNvPr id="120" name="Title Text"/>
          <p:cNvSpPr txBox="1"/>
          <p:nvPr>
            <p:ph type="title"/>
          </p:nvPr>
        </p:nvSpPr>
        <p:spPr>
          <a:xfrm>
            <a:off x="4605866" y="549277"/>
            <a:ext cx="18558935" cy="2286001"/>
          </a:xfrm>
          <a:prstGeom prst="rect">
            <a:avLst/>
          </a:prstGeom>
        </p:spPr>
        <p:txBody>
          <a:bodyPr/>
          <a:lstStyle>
            <a:lvl1pPr algn="l">
              <a:defRPr sz="4800">
                <a:solidFill>
                  <a:srgbClr val="073A7E"/>
                </a:solidFill>
              </a:defRPr>
            </a:lvl1pPr>
          </a:lstStyle>
          <a:p>
            <a:pPr/>
            <a:r>
              <a:t>Title Text</a:t>
            </a:r>
          </a:p>
        </p:txBody>
      </p:sp>
      <p:sp>
        <p:nvSpPr>
          <p:cNvPr id="121" name="Body Level One…"/>
          <p:cNvSpPr txBox="1"/>
          <p:nvPr>
            <p:ph type="body" idx="1"/>
          </p:nvPr>
        </p:nvSpPr>
        <p:spPr>
          <a:xfrm>
            <a:off x="4605866" y="3200402"/>
            <a:ext cx="18558935" cy="9051926"/>
          </a:xfrm>
          <a:prstGeom prst="rect">
            <a:avLst/>
          </a:prstGeom>
        </p:spPr>
        <p:txBody>
          <a:bodyPr/>
          <a:lstStyle>
            <a:lvl1pPr marL="0" indent="0">
              <a:spcBef>
                <a:spcPts val="800"/>
              </a:spcBef>
              <a:buSzTx/>
              <a:buFontTx/>
              <a:buNone/>
              <a:defRPr sz="3400">
                <a:solidFill>
                  <a:srgbClr val="073A7E"/>
                </a:solidFill>
              </a:defRPr>
            </a:lvl1pPr>
            <a:lvl2pPr marL="689882" indent="-346982">
              <a:spcBef>
                <a:spcPts val="800"/>
              </a:spcBef>
              <a:buFontTx/>
              <a:defRPr sz="3400">
                <a:solidFill>
                  <a:srgbClr val="073A7E"/>
                </a:solidFill>
              </a:defRPr>
            </a:lvl2pPr>
            <a:lvl3pPr marL="1009650" indent="-323850">
              <a:spcBef>
                <a:spcPts val="800"/>
              </a:spcBef>
              <a:buFontTx/>
              <a:defRPr sz="3400">
                <a:solidFill>
                  <a:srgbClr val="073A7E"/>
                </a:solidFill>
              </a:defRPr>
            </a:lvl3pPr>
            <a:lvl4pPr marL="1417319" indent="-388619">
              <a:spcBef>
                <a:spcPts val="800"/>
              </a:spcBef>
              <a:buFontTx/>
              <a:defRPr sz="3400">
                <a:solidFill>
                  <a:srgbClr val="073A7E"/>
                </a:solidFill>
              </a:defRPr>
            </a:lvl4pPr>
            <a:lvl5pPr marL="1760220" indent="-388620">
              <a:spcBef>
                <a:spcPts val="800"/>
              </a:spcBef>
              <a:buFontTx/>
              <a:defRPr sz="3400">
                <a:solidFill>
                  <a:srgbClr val="073A7E"/>
                </a:solidFill>
              </a:defRPr>
            </a:lvl5pPr>
          </a:lstStyle>
          <a:p>
            <a:pPr/>
            <a:r>
              <a:t>Body Level One</a:t>
            </a:r>
          </a:p>
          <a:p>
            <a:pPr lvl="1"/>
            <a:r>
              <a:t>Body Level Two</a:t>
            </a:r>
          </a:p>
          <a:p>
            <a:pPr lvl="2"/>
            <a:r>
              <a:t>Body Level Three</a:t>
            </a:r>
          </a:p>
          <a:p>
            <a:pPr lvl="3"/>
            <a:r>
              <a:t>Body Level Four</a:t>
            </a:r>
          </a:p>
          <a:p>
            <a:pPr lvl="4"/>
            <a:r>
              <a:t>Body Level Five</a:t>
            </a:r>
          </a:p>
        </p:txBody>
      </p:sp>
      <p:sp>
        <p:nvSpPr>
          <p:cNvPr id="122" name="Slide Number"/>
          <p:cNvSpPr txBox="1"/>
          <p:nvPr>
            <p:ph type="sldNum" sz="quarter" idx="2"/>
          </p:nvPr>
        </p:nvSpPr>
        <p:spPr>
          <a:xfrm>
            <a:off x="17475200" y="12712701"/>
            <a:ext cx="895906" cy="955041"/>
          </a:xfrm>
          <a:prstGeom prst="rect">
            <a:avLst/>
          </a:prstGeom>
        </p:spPr>
        <p:txBody>
          <a:bodyPr anchor="t"/>
          <a:lstStyle>
            <a:lvl1pPr algn="l">
              <a:defRPr sz="48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9" name="Title Text"/>
          <p:cNvSpPr txBox="1"/>
          <p:nvPr>
            <p:ph type="title"/>
          </p:nvPr>
        </p:nvSpPr>
        <p:spPr>
          <a:prstGeom prst="rect">
            <a:avLst/>
          </a:prstGeom>
        </p:spPr>
        <p:txBody>
          <a:bodyPr/>
          <a:lstStyle/>
          <a:p>
            <a:pPr/>
            <a:r>
              <a:t>Title Text</a:t>
            </a:r>
          </a:p>
        </p:txBody>
      </p:sp>
      <p:sp>
        <p:nvSpPr>
          <p:cNvPr id="1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el ohne Logo">
    <p:spTree>
      <p:nvGrpSpPr>
        <p:cNvPr id="1" name=""/>
        <p:cNvGrpSpPr/>
        <p:nvPr/>
      </p:nvGrpSpPr>
      <p:grpSpPr>
        <a:xfrm>
          <a:off x="0" y="0"/>
          <a:ext cx="0" cy="0"/>
          <a:chOff x="0" y="0"/>
          <a:chExt cx="0" cy="0"/>
        </a:xfrm>
      </p:grpSpPr>
      <p:pic>
        <p:nvPicPr>
          <p:cNvPr id="138" name="Grafik 4" descr="Grafik 4"/>
          <p:cNvPicPr>
            <a:picLocks noChangeAspect="1"/>
          </p:cNvPicPr>
          <p:nvPr/>
        </p:nvPicPr>
        <p:blipFill>
          <a:blip r:embed="rId2">
            <a:extLst/>
          </a:blip>
          <a:srcRect l="27455" t="15293" r="42710" b="38848"/>
          <a:stretch>
            <a:fillRect/>
          </a:stretch>
        </p:blipFill>
        <p:spPr>
          <a:xfrm>
            <a:off x="1057776" y="6599315"/>
            <a:ext cx="3460094" cy="3168002"/>
          </a:xfrm>
          <a:prstGeom prst="rect">
            <a:avLst/>
          </a:prstGeom>
          <a:ln w="12700">
            <a:miter lim="400000"/>
          </a:ln>
        </p:spPr>
      </p:pic>
      <p:sp>
        <p:nvSpPr>
          <p:cNvPr id="139" name="Body Level One…"/>
          <p:cNvSpPr txBox="1"/>
          <p:nvPr>
            <p:ph type="body" sz="quarter" idx="1"/>
          </p:nvPr>
        </p:nvSpPr>
        <p:spPr>
          <a:xfrm>
            <a:off x="1238174" y="9355566"/>
            <a:ext cx="21692388" cy="1690157"/>
          </a:xfrm>
          <a:prstGeom prst="rect">
            <a:avLst/>
          </a:prstGeom>
        </p:spPr>
        <p:txBody>
          <a:bodyPr lIns="91439" tIns="91439" rIns="91439" bIns="91439"/>
          <a:lstStyle>
            <a:lvl1pPr marL="0" indent="0" defTabSz="1828800">
              <a:lnSpc>
                <a:spcPct val="104999"/>
              </a:lnSpc>
              <a:spcBef>
                <a:spcPts val="0"/>
              </a:spcBef>
              <a:buSzTx/>
              <a:buFontTx/>
              <a:buNone/>
              <a:defRPr sz="3600">
                <a:latin typeface="Arial"/>
                <a:ea typeface="Arial"/>
                <a:cs typeface="Arial"/>
                <a:sym typeface="Arial"/>
              </a:defRPr>
            </a:lvl1pPr>
            <a:lvl2pPr marL="0" indent="457200" defTabSz="1828800">
              <a:lnSpc>
                <a:spcPct val="104999"/>
              </a:lnSpc>
              <a:spcBef>
                <a:spcPts val="0"/>
              </a:spcBef>
              <a:buSzTx/>
              <a:buFontTx/>
              <a:buNone/>
              <a:defRPr sz="3600">
                <a:latin typeface="Arial"/>
                <a:ea typeface="Arial"/>
                <a:cs typeface="Arial"/>
                <a:sym typeface="Arial"/>
              </a:defRPr>
            </a:lvl2pPr>
            <a:lvl3pPr marL="0" indent="914400" defTabSz="1828800">
              <a:lnSpc>
                <a:spcPct val="104999"/>
              </a:lnSpc>
              <a:spcBef>
                <a:spcPts val="0"/>
              </a:spcBef>
              <a:buSzTx/>
              <a:buFontTx/>
              <a:buNone/>
              <a:defRPr sz="3600">
                <a:latin typeface="Arial"/>
                <a:ea typeface="Arial"/>
                <a:cs typeface="Arial"/>
                <a:sym typeface="Arial"/>
              </a:defRPr>
            </a:lvl3pPr>
            <a:lvl4pPr marL="0" indent="1371600" defTabSz="1828800">
              <a:lnSpc>
                <a:spcPct val="104999"/>
              </a:lnSpc>
              <a:spcBef>
                <a:spcPts val="0"/>
              </a:spcBef>
              <a:buSzTx/>
              <a:buFontTx/>
              <a:buNone/>
              <a:defRPr sz="3600">
                <a:latin typeface="Arial"/>
                <a:ea typeface="Arial"/>
                <a:cs typeface="Arial"/>
                <a:sym typeface="Arial"/>
              </a:defRPr>
            </a:lvl4pPr>
            <a:lvl5pPr marL="0" indent="1828800" defTabSz="1828800">
              <a:lnSpc>
                <a:spcPct val="104999"/>
              </a:lnSpc>
              <a:spcBef>
                <a:spcPts val="0"/>
              </a:spcBef>
              <a:buSzTx/>
              <a:buFontTx/>
              <a:buNone/>
              <a:defRPr sz="36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40" name="Title Text"/>
          <p:cNvSpPr txBox="1"/>
          <p:nvPr>
            <p:ph type="title"/>
          </p:nvPr>
        </p:nvSpPr>
        <p:spPr>
          <a:xfrm>
            <a:off x="1217880" y="2724537"/>
            <a:ext cx="21692920" cy="4241403"/>
          </a:xfrm>
          <a:prstGeom prst="rect">
            <a:avLst/>
          </a:prstGeom>
        </p:spPr>
        <p:txBody>
          <a:bodyPr lIns="91439" tIns="91439" rIns="91439" bIns="91439" anchor="b"/>
          <a:lstStyle>
            <a:lvl1pPr algn="l" defTabSz="1828800">
              <a:lnSpc>
                <a:spcPct val="83000"/>
              </a:lnSpc>
              <a:defRPr cap="all" sz="9000">
                <a:latin typeface="Arial Black"/>
                <a:ea typeface="Arial Black"/>
                <a:cs typeface="Arial Black"/>
                <a:sym typeface="Arial Black"/>
              </a:defRPr>
            </a:lvl1pPr>
          </a:lstStyle>
          <a:p>
            <a:pPr/>
            <a:r>
              <a:t>Title Text</a:t>
            </a:r>
          </a:p>
        </p:txBody>
      </p:sp>
      <p:sp>
        <p:nvSpPr>
          <p:cNvPr id="141" name="Slide Number"/>
          <p:cNvSpPr txBox="1"/>
          <p:nvPr>
            <p:ph type="sldNum" sz="quarter" idx="2"/>
          </p:nvPr>
        </p:nvSpPr>
        <p:spPr>
          <a:xfrm>
            <a:off x="11785600" y="12344400"/>
            <a:ext cx="5689600" cy="736601"/>
          </a:xfrm>
          <a:prstGeom prst="rect">
            <a:avLst/>
          </a:prstGeom>
        </p:spPr>
        <p:txBody>
          <a:bodyPr lIns="91439" tIns="91439" rIns="91439" bIns="91439"/>
          <a:lstStyle>
            <a:lvl1pPr defTabSz="1828800">
              <a:defRPr b="1"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xt">
    <p:spTree>
      <p:nvGrpSpPr>
        <p:cNvPr id="1" name=""/>
        <p:cNvGrpSpPr/>
        <p:nvPr/>
      </p:nvGrpSpPr>
      <p:grpSpPr>
        <a:xfrm>
          <a:off x="0" y="0"/>
          <a:ext cx="0" cy="0"/>
          <a:chOff x="0" y="0"/>
          <a:chExt cx="0" cy="0"/>
        </a:xfrm>
      </p:grpSpPr>
      <p:pic>
        <p:nvPicPr>
          <p:cNvPr id="148" name="Grafik 8" descr="Grafik 8"/>
          <p:cNvPicPr>
            <a:picLocks noChangeAspect="1"/>
          </p:cNvPicPr>
          <p:nvPr/>
        </p:nvPicPr>
        <p:blipFill>
          <a:blip r:embed="rId2">
            <a:extLst/>
          </a:blip>
          <a:srcRect l="4457" t="5575" r="14529" b="30833"/>
          <a:stretch>
            <a:fillRect/>
          </a:stretch>
        </p:blipFill>
        <p:spPr>
          <a:xfrm>
            <a:off x="1288906" y="12544729"/>
            <a:ext cx="1692001" cy="791145"/>
          </a:xfrm>
          <a:prstGeom prst="rect">
            <a:avLst/>
          </a:prstGeom>
          <a:ln w="12700">
            <a:miter lim="400000"/>
          </a:ln>
        </p:spPr>
      </p:pic>
      <p:sp>
        <p:nvSpPr>
          <p:cNvPr id="149" name="Title Text"/>
          <p:cNvSpPr txBox="1"/>
          <p:nvPr>
            <p:ph type="title"/>
          </p:nvPr>
        </p:nvSpPr>
        <p:spPr>
          <a:xfrm>
            <a:off x="1228254" y="1437411"/>
            <a:ext cx="21703164" cy="1748676"/>
          </a:xfrm>
          <a:prstGeom prst="rect">
            <a:avLst/>
          </a:prstGeom>
        </p:spPr>
        <p:txBody>
          <a:bodyPr lIns="91439" tIns="91439" rIns="91439" bIns="91439" anchor="t"/>
          <a:lstStyle>
            <a:lvl1pPr algn="l" defTabSz="1828800">
              <a:lnSpc>
                <a:spcPct val="83000"/>
              </a:lnSpc>
              <a:defRPr cap="all" sz="6000">
                <a:latin typeface="Arial Black"/>
                <a:ea typeface="Arial Black"/>
                <a:cs typeface="Arial Black"/>
                <a:sym typeface="Arial Black"/>
              </a:defRPr>
            </a:lvl1pPr>
          </a:lstStyle>
          <a:p>
            <a:pPr/>
            <a:r>
              <a:t>Title Text</a:t>
            </a:r>
          </a:p>
        </p:txBody>
      </p:sp>
      <p:sp>
        <p:nvSpPr>
          <p:cNvPr id="150" name="Body Level One…"/>
          <p:cNvSpPr txBox="1"/>
          <p:nvPr>
            <p:ph type="body" idx="1"/>
          </p:nvPr>
        </p:nvSpPr>
        <p:spPr>
          <a:xfrm>
            <a:off x="1217403" y="3243167"/>
            <a:ext cx="21714017" cy="9033500"/>
          </a:xfrm>
          <a:prstGeom prst="rect">
            <a:avLst/>
          </a:prstGeom>
        </p:spPr>
        <p:txBody>
          <a:bodyPr lIns="91439" tIns="91439" rIns="91439" bIns="91439"/>
          <a:lstStyle>
            <a:lvl1pPr marL="647999" indent="-647999" defTabSz="1828800">
              <a:lnSpc>
                <a:spcPct val="104999"/>
              </a:lnSpc>
              <a:spcBef>
                <a:spcPts val="1600"/>
              </a:spcBef>
              <a:buSzPct val="90000"/>
              <a:buFontTx/>
              <a:buChar char="⬛"/>
              <a:defRPr sz="4000">
                <a:latin typeface="Arial"/>
                <a:ea typeface="Arial"/>
                <a:cs typeface="Arial"/>
                <a:sym typeface="Arial"/>
              </a:defRPr>
            </a:lvl1pPr>
            <a:lvl2pPr marL="971999" indent="-647999" defTabSz="1828800">
              <a:lnSpc>
                <a:spcPct val="104999"/>
              </a:lnSpc>
              <a:spcBef>
                <a:spcPts val="1600"/>
              </a:spcBef>
              <a:buSzPct val="90000"/>
              <a:buFontTx/>
              <a:buChar char="⬜"/>
              <a:defRPr sz="4000">
                <a:latin typeface="Arial"/>
                <a:ea typeface="Arial"/>
                <a:cs typeface="Arial"/>
                <a:sym typeface="Arial"/>
              </a:defRPr>
            </a:lvl2pPr>
            <a:lvl3pPr marL="1288000" indent="-640000" defTabSz="1828800">
              <a:lnSpc>
                <a:spcPct val="104999"/>
              </a:lnSpc>
              <a:spcBef>
                <a:spcPts val="1600"/>
              </a:spcBef>
              <a:buFontTx/>
              <a:buChar char="⬤"/>
              <a:defRPr sz="4000">
                <a:latin typeface="Arial"/>
                <a:ea typeface="Arial"/>
                <a:cs typeface="Arial"/>
                <a:sym typeface="Arial"/>
              </a:defRPr>
            </a:lvl3pPr>
            <a:lvl4pPr marL="1575999" indent="-639999" defTabSz="1828800">
              <a:lnSpc>
                <a:spcPct val="104999"/>
              </a:lnSpc>
              <a:spcBef>
                <a:spcPts val="1600"/>
              </a:spcBef>
              <a:buFontTx/>
              <a:buChar char="○"/>
              <a:defRPr sz="4000">
                <a:latin typeface="Arial"/>
                <a:ea typeface="Arial"/>
                <a:cs typeface="Arial"/>
                <a:sym typeface="Arial"/>
              </a:defRPr>
            </a:lvl4pPr>
            <a:lvl5pPr marL="1863999" indent="-640000" defTabSz="1828800">
              <a:lnSpc>
                <a:spcPct val="104999"/>
              </a:lnSpc>
              <a:spcBef>
                <a:spcPts val="1600"/>
              </a:spcBef>
              <a:buFontTx/>
              <a:buChar char="⬥"/>
              <a:defRPr sz="40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1" name="Textplatzhalter 5"/>
          <p:cNvSpPr/>
          <p:nvPr>
            <p:ph type="body" sz="quarter" idx="13"/>
          </p:nvPr>
        </p:nvSpPr>
        <p:spPr>
          <a:xfrm>
            <a:off x="1217403" y="11717639"/>
            <a:ext cx="21714016" cy="556255"/>
          </a:xfrm>
          <a:prstGeom prst="rect">
            <a:avLst/>
          </a:prstGeom>
        </p:spPr>
        <p:txBody>
          <a:bodyPr lIns="91439" tIns="91439" rIns="91439" bIns="91439" anchor="b"/>
          <a:lstStyle/>
          <a:p>
            <a:pPr marL="0" indent="0" defTabSz="1828800">
              <a:lnSpc>
                <a:spcPct val="83000"/>
              </a:lnSpc>
              <a:spcBef>
                <a:spcPts val="1600"/>
              </a:spcBef>
              <a:buSzTx/>
              <a:buFontTx/>
              <a:buNone/>
              <a:defRPr sz="1600">
                <a:latin typeface="Arial"/>
                <a:ea typeface="Arial"/>
                <a:cs typeface="Arial"/>
                <a:sym typeface="Arial"/>
              </a:defRPr>
            </a:pPr>
          </a:p>
        </p:txBody>
      </p:sp>
      <p:sp>
        <p:nvSpPr>
          <p:cNvPr id="152" name="Bildplatzhalter 8"/>
          <p:cNvSpPr/>
          <p:nvPr>
            <p:ph type="pic" sz="quarter" idx="14"/>
          </p:nvPr>
        </p:nvSpPr>
        <p:spPr>
          <a:xfrm>
            <a:off x="3296603" y="12556434"/>
            <a:ext cx="1512001" cy="627219"/>
          </a:xfrm>
          <a:prstGeom prst="rect">
            <a:avLst/>
          </a:prstGeom>
        </p:spPr>
        <p:txBody>
          <a:bodyPr lIns="91439" tIns="45719" rIns="91439" bIns="45719">
            <a:noAutofit/>
          </a:bodyPr>
          <a:lstStyle/>
          <a:p>
            <a:pPr/>
          </a:p>
        </p:txBody>
      </p:sp>
      <p:sp>
        <p:nvSpPr>
          <p:cNvPr id="153" name="Slide Number"/>
          <p:cNvSpPr txBox="1"/>
          <p:nvPr>
            <p:ph type="sldNum" sz="quarter" idx="2"/>
          </p:nvPr>
        </p:nvSpPr>
        <p:spPr>
          <a:xfrm>
            <a:off x="22646931" y="12804334"/>
            <a:ext cx="478106" cy="466671"/>
          </a:xfrm>
          <a:prstGeom prst="rect">
            <a:avLst/>
          </a:prstGeom>
        </p:spPr>
        <p:txBody>
          <a:bodyPr lIns="91439" tIns="91439" rIns="91439" bIns="91439"/>
          <a:lstStyle>
            <a:lvl1pPr defTabSz="1828800">
              <a:defRPr b="1"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009688"/>
        </a:solidFill>
      </p:bgPr>
    </p:bg>
    <p:spTree>
      <p:nvGrpSpPr>
        <p:cNvPr id="1" name=""/>
        <p:cNvGrpSpPr/>
        <p:nvPr/>
      </p:nvGrpSpPr>
      <p:grpSpPr>
        <a:xfrm>
          <a:off x="0" y="0"/>
          <a:ext cx="0" cy="0"/>
          <a:chOff x="0" y="0"/>
          <a:chExt cx="0" cy="0"/>
        </a:xfrm>
      </p:grpSpPr>
      <p:sp>
        <p:nvSpPr>
          <p:cNvPr id="160" name="Google Shape;10;p2"/>
          <p:cNvSpPr/>
          <p:nvPr/>
        </p:nvSpPr>
        <p:spPr>
          <a:xfrm flipH="1">
            <a:off x="21990401" y="11322467"/>
            <a:ext cx="2393599" cy="23935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0" y="0"/>
                </a:lnTo>
                <a:close/>
              </a:path>
            </a:pathLst>
          </a:custGeom>
          <a:solidFill>
            <a:srgbClr val="FFFFFF"/>
          </a:solidFill>
          <a:ln w="12700">
            <a:miter lim="400000"/>
          </a:ln>
        </p:spPr>
        <p:txBody>
          <a:bodyPr lIns="121919" tIns="121919" rIns="121919" bIns="121919" anchor="ctr"/>
          <a:lstStyle/>
          <a:p>
            <a:pPr algn="l" defTabSz="2438400">
              <a:defRPr b="0" sz="3600">
                <a:latin typeface="Arial"/>
                <a:ea typeface="Arial"/>
                <a:cs typeface="Arial"/>
                <a:sym typeface="Arial"/>
              </a:defRPr>
            </a:pPr>
          </a:p>
        </p:txBody>
      </p:sp>
      <p:sp>
        <p:nvSpPr>
          <p:cNvPr id="161" name="Google Shape;11;p2"/>
          <p:cNvSpPr/>
          <p:nvPr/>
        </p:nvSpPr>
        <p:spPr>
          <a:xfrm flipH="1">
            <a:off x="21990401" y="11322333"/>
            <a:ext cx="2393599" cy="23935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000" y="0"/>
                </a:lnTo>
                <a:cubicBezTo>
                  <a:pt x="19988" y="0"/>
                  <a:pt x="21600" y="1612"/>
                  <a:pt x="21600" y="3600"/>
                </a:cubicBezTo>
                <a:lnTo>
                  <a:pt x="21600" y="21600"/>
                </a:lnTo>
                <a:lnTo>
                  <a:pt x="0" y="21600"/>
                </a:lnTo>
                <a:close/>
              </a:path>
            </a:pathLst>
          </a:custGeom>
          <a:solidFill>
            <a:srgbClr val="FFFFFF">
              <a:alpha val="68080"/>
            </a:srgbClr>
          </a:solidFill>
          <a:ln w="12700">
            <a:miter lim="400000"/>
          </a:ln>
        </p:spPr>
        <p:txBody>
          <a:bodyPr lIns="121919" tIns="121919" rIns="121919" bIns="121919" anchor="ctr"/>
          <a:lstStyle/>
          <a:p>
            <a:pPr algn="l" defTabSz="2438400">
              <a:defRPr b="0" sz="3600">
                <a:latin typeface="Arial"/>
                <a:ea typeface="Arial"/>
                <a:cs typeface="Arial"/>
                <a:sym typeface="Arial"/>
              </a:defRPr>
            </a:pPr>
          </a:p>
        </p:txBody>
      </p:sp>
      <p:sp>
        <p:nvSpPr>
          <p:cNvPr id="162" name="Title Text"/>
          <p:cNvSpPr txBox="1"/>
          <p:nvPr>
            <p:ph type="title"/>
          </p:nvPr>
        </p:nvSpPr>
        <p:spPr>
          <a:xfrm>
            <a:off x="1041399" y="4851400"/>
            <a:ext cx="21925601" cy="2489600"/>
          </a:xfrm>
          <a:prstGeom prst="rect">
            <a:avLst/>
          </a:prstGeom>
        </p:spPr>
        <p:txBody>
          <a:bodyPr lIns="243799" tIns="243799" rIns="243799" bIns="243799" anchor="b"/>
          <a:lstStyle>
            <a:lvl1pPr algn="l" defTabSz="2438400">
              <a:defRPr sz="12800">
                <a:solidFill>
                  <a:srgbClr val="FFFFFF"/>
                </a:solidFill>
                <a:latin typeface="Roboto"/>
                <a:ea typeface="Roboto"/>
                <a:cs typeface="Roboto"/>
                <a:sym typeface="Roboto"/>
              </a:defRPr>
            </a:lvl1pPr>
          </a:lstStyle>
          <a:p>
            <a:pPr/>
            <a:r>
              <a:t>Title Text</a:t>
            </a:r>
          </a:p>
        </p:txBody>
      </p:sp>
      <p:sp>
        <p:nvSpPr>
          <p:cNvPr id="163" name="Body Level One…"/>
          <p:cNvSpPr txBox="1"/>
          <p:nvPr>
            <p:ph type="body" sz="quarter" idx="1"/>
          </p:nvPr>
        </p:nvSpPr>
        <p:spPr>
          <a:xfrm>
            <a:off x="1041399" y="7437680"/>
            <a:ext cx="21925601" cy="1154401"/>
          </a:xfrm>
          <a:prstGeom prst="rect">
            <a:avLst/>
          </a:prstGeom>
        </p:spPr>
        <p:txBody>
          <a:bodyPr lIns="243799" tIns="243799" rIns="243799" bIns="243799"/>
          <a:lstStyle>
            <a:lvl1pPr marL="914400" indent="-800100" defTabSz="2438400">
              <a:spcBef>
                <a:spcPts val="0"/>
              </a:spcBef>
              <a:buSzTx/>
              <a:buFontTx/>
              <a:buNone/>
              <a:defRPr sz="4800">
                <a:solidFill>
                  <a:srgbClr val="FFFFFF"/>
                </a:solidFill>
                <a:latin typeface="Roboto"/>
                <a:ea typeface="Roboto"/>
                <a:cs typeface="Roboto"/>
                <a:sym typeface="Roboto"/>
              </a:defRPr>
            </a:lvl1pPr>
            <a:lvl2pPr marL="914400" indent="-317500" defTabSz="2438400">
              <a:spcBef>
                <a:spcPts val="0"/>
              </a:spcBef>
              <a:buSzTx/>
              <a:buFontTx/>
              <a:buNone/>
              <a:defRPr sz="4800">
                <a:solidFill>
                  <a:srgbClr val="FFFFFF"/>
                </a:solidFill>
                <a:latin typeface="Roboto"/>
                <a:ea typeface="Roboto"/>
                <a:cs typeface="Roboto"/>
                <a:sym typeface="Roboto"/>
              </a:defRPr>
            </a:lvl2pPr>
            <a:lvl3pPr marL="914400" indent="139700" defTabSz="2438400">
              <a:spcBef>
                <a:spcPts val="0"/>
              </a:spcBef>
              <a:buSzTx/>
              <a:buFontTx/>
              <a:buNone/>
              <a:defRPr sz="4800">
                <a:solidFill>
                  <a:srgbClr val="FFFFFF"/>
                </a:solidFill>
                <a:latin typeface="Roboto"/>
                <a:ea typeface="Roboto"/>
                <a:cs typeface="Roboto"/>
                <a:sym typeface="Roboto"/>
              </a:defRPr>
            </a:lvl3pPr>
            <a:lvl4pPr marL="914400" indent="596900" defTabSz="2438400">
              <a:spcBef>
                <a:spcPts val="0"/>
              </a:spcBef>
              <a:buSzTx/>
              <a:buFontTx/>
              <a:buNone/>
              <a:defRPr sz="4800">
                <a:solidFill>
                  <a:srgbClr val="FFFFFF"/>
                </a:solidFill>
                <a:latin typeface="Roboto"/>
                <a:ea typeface="Roboto"/>
                <a:cs typeface="Roboto"/>
                <a:sym typeface="Roboto"/>
              </a:defRPr>
            </a:lvl4pPr>
            <a:lvl5pPr marL="914400" indent="1054100" defTabSz="2438400">
              <a:spcBef>
                <a:spcPts val="0"/>
              </a:spcBef>
              <a:buSzTx/>
              <a:buFontTx/>
              <a:buNone/>
              <a:defRPr sz="4800">
                <a:solidFill>
                  <a:srgbClr val="FFFFFF"/>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164" name="Slide Number"/>
          <p:cNvSpPr txBox="1"/>
          <p:nvPr>
            <p:ph type="sldNum" sz="quarter" idx="2"/>
          </p:nvPr>
        </p:nvSpPr>
        <p:spPr>
          <a:xfrm>
            <a:off x="23325059" y="12605811"/>
            <a:ext cx="867584" cy="881301"/>
          </a:xfrm>
          <a:prstGeom prst="rect">
            <a:avLst/>
          </a:prstGeom>
        </p:spPr>
        <p:txBody>
          <a:bodyPr lIns="243799" tIns="243799" rIns="243799" bIns="243799"/>
          <a:lstStyle>
            <a:lvl1pPr defTabSz="2438400">
              <a:defRPr sz="2600">
                <a:solidFill>
                  <a:srgbClr val="73737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bg>
      <p:bgPr>
        <a:solidFill>
          <a:srgbClr val="009688"/>
        </a:solidFill>
      </p:bgPr>
    </p:bg>
    <p:spTree>
      <p:nvGrpSpPr>
        <p:cNvPr id="1" name=""/>
        <p:cNvGrpSpPr/>
        <p:nvPr/>
      </p:nvGrpSpPr>
      <p:grpSpPr>
        <a:xfrm>
          <a:off x="0" y="0"/>
          <a:ext cx="0" cy="0"/>
          <a:chOff x="0" y="0"/>
          <a:chExt cx="0" cy="0"/>
        </a:xfrm>
      </p:grpSpPr>
      <p:sp>
        <p:nvSpPr>
          <p:cNvPr id="171" name="Google Shape;32;p6"/>
          <p:cNvSpPr/>
          <p:nvPr/>
        </p:nvSpPr>
        <p:spPr>
          <a:xfrm flipH="1" rot="10800000">
            <a:off x="-1" y="1750399"/>
            <a:ext cx="24384001" cy="11965602"/>
          </a:xfrm>
          <a:prstGeom prst="rect">
            <a:avLst/>
          </a:prstGeom>
          <a:solidFill>
            <a:srgbClr val="FAFAFA"/>
          </a:solidFill>
          <a:ln w="12700">
            <a:miter lim="400000"/>
          </a:ln>
        </p:spPr>
        <p:txBody>
          <a:bodyPr lIns="121919" tIns="121919" rIns="121919" bIns="121919" anchor="ctr"/>
          <a:lstStyle/>
          <a:p>
            <a:pPr algn="l" defTabSz="2438400">
              <a:defRPr b="0" sz="3600">
                <a:latin typeface="Arial"/>
                <a:ea typeface="Arial"/>
                <a:cs typeface="Arial"/>
                <a:sym typeface="Arial"/>
              </a:defRPr>
            </a:pPr>
          </a:p>
        </p:txBody>
      </p:sp>
      <p:sp>
        <p:nvSpPr>
          <p:cNvPr id="172" name="Google Shape;33;p6"/>
          <p:cNvSpPr/>
          <p:nvPr/>
        </p:nvSpPr>
        <p:spPr>
          <a:xfrm>
            <a:off x="-1" y="1750266"/>
            <a:ext cx="24384001" cy="289601"/>
          </a:xfrm>
          <a:prstGeom prst="rect">
            <a:avLst/>
          </a:prstGeom>
          <a:gradFill>
            <a:gsLst>
              <a:gs pos="0">
                <a:srgbClr val="F9F9F9"/>
              </a:gs>
              <a:gs pos="36000">
                <a:srgbClr val="F9F9F9"/>
              </a:gs>
              <a:gs pos="80000">
                <a:srgbClr val="DEDEDE"/>
              </a:gs>
              <a:gs pos="100000">
                <a:srgbClr val="999999"/>
              </a:gs>
            </a:gsLst>
            <a:lin ang="16200038"/>
          </a:gradFill>
          <a:ln w="12700">
            <a:miter lim="400000"/>
          </a:ln>
        </p:spPr>
        <p:txBody>
          <a:bodyPr lIns="121919" tIns="121919" rIns="121919" bIns="121919" anchor="ctr"/>
          <a:lstStyle/>
          <a:p>
            <a:pPr algn="l" defTabSz="2438400">
              <a:defRPr b="0" sz="3600">
                <a:latin typeface="Arial"/>
                <a:ea typeface="Arial"/>
                <a:cs typeface="Arial"/>
                <a:sym typeface="Arial"/>
              </a:defRPr>
            </a:pPr>
          </a:p>
        </p:txBody>
      </p:sp>
      <p:sp>
        <p:nvSpPr>
          <p:cNvPr id="173" name="Title Text"/>
          <p:cNvSpPr txBox="1"/>
          <p:nvPr>
            <p:ph type="title"/>
          </p:nvPr>
        </p:nvSpPr>
        <p:spPr>
          <a:xfrm>
            <a:off x="261999" y="43599"/>
            <a:ext cx="23537602" cy="1607201"/>
          </a:xfrm>
          <a:prstGeom prst="rect">
            <a:avLst/>
          </a:prstGeom>
        </p:spPr>
        <p:txBody>
          <a:bodyPr lIns="243799" tIns="243799" rIns="243799" bIns="243799"/>
          <a:lstStyle>
            <a:lvl1pPr algn="l" defTabSz="2438400">
              <a:defRPr sz="4800">
                <a:solidFill>
                  <a:srgbClr val="FFFFFF"/>
                </a:solidFill>
                <a:latin typeface="Roboto"/>
                <a:ea typeface="Roboto"/>
                <a:cs typeface="Roboto"/>
                <a:sym typeface="Roboto"/>
              </a:defRPr>
            </a:lvl1pPr>
          </a:lstStyle>
          <a:p>
            <a:pPr/>
            <a:r>
              <a:t>Title Text</a:t>
            </a:r>
          </a:p>
        </p:txBody>
      </p:sp>
      <p:sp>
        <p:nvSpPr>
          <p:cNvPr id="174" name="Slide Number"/>
          <p:cNvSpPr txBox="1"/>
          <p:nvPr>
            <p:ph type="sldNum" sz="quarter" idx="2"/>
          </p:nvPr>
        </p:nvSpPr>
        <p:spPr>
          <a:xfrm>
            <a:off x="23325059" y="12605811"/>
            <a:ext cx="867584" cy="881301"/>
          </a:xfrm>
          <a:prstGeom prst="rect">
            <a:avLst/>
          </a:prstGeom>
        </p:spPr>
        <p:txBody>
          <a:bodyPr lIns="243799" tIns="243799" rIns="243799" bIns="243799"/>
          <a:lstStyle>
            <a:lvl1pPr defTabSz="2438400">
              <a:defRPr sz="2600">
                <a:solidFill>
                  <a:srgbClr val="73737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bg>
      <p:bgPr>
        <a:solidFill>
          <a:srgbClr val="009688"/>
        </a:solidFill>
      </p:bgPr>
    </p:bg>
    <p:spTree>
      <p:nvGrpSpPr>
        <p:cNvPr id="1" name=""/>
        <p:cNvGrpSpPr/>
        <p:nvPr/>
      </p:nvGrpSpPr>
      <p:grpSpPr>
        <a:xfrm>
          <a:off x="0" y="0"/>
          <a:ext cx="0" cy="0"/>
          <a:chOff x="0" y="0"/>
          <a:chExt cx="0" cy="0"/>
        </a:xfrm>
      </p:grpSpPr>
      <p:sp>
        <p:nvSpPr>
          <p:cNvPr id="181" name="Google Shape;19;p4"/>
          <p:cNvSpPr/>
          <p:nvPr/>
        </p:nvSpPr>
        <p:spPr>
          <a:xfrm flipH="1" rot="10800000">
            <a:off x="-1" y="4496001"/>
            <a:ext cx="24384001" cy="9219999"/>
          </a:xfrm>
          <a:prstGeom prst="rect">
            <a:avLst/>
          </a:prstGeom>
          <a:solidFill>
            <a:srgbClr val="FAFAFA"/>
          </a:solidFill>
          <a:ln w="12700">
            <a:miter lim="400000"/>
          </a:ln>
        </p:spPr>
        <p:txBody>
          <a:bodyPr lIns="121919" tIns="121919" rIns="121919" bIns="121919" anchor="ctr"/>
          <a:lstStyle/>
          <a:p>
            <a:pPr algn="l" defTabSz="2438400">
              <a:defRPr b="0" sz="3600">
                <a:latin typeface="Arial"/>
                <a:ea typeface="Arial"/>
                <a:cs typeface="Arial"/>
                <a:sym typeface="Arial"/>
              </a:defRPr>
            </a:pPr>
          </a:p>
        </p:txBody>
      </p:sp>
      <p:sp>
        <p:nvSpPr>
          <p:cNvPr id="182" name="Google Shape;20;p4"/>
          <p:cNvSpPr/>
          <p:nvPr/>
        </p:nvSpPr>
        <p:spPr>
          <a:xfrm>
            <a:off x="-1" y="4495999"/>
            <a:ext cx="24384001" cy="289601"/>
          </a:xfrm>
          <a:prstGeom prst="rect">
            <a:avLst/>
          </a:prstGeom>
          <a:gradFill>
            <a:gsLst>
              <a:gs pos="0">
                <a:srgbClr val="F9F9F9"/>
              </a:gs>
              <a:gs pos="36000">
                <a:srgbClr val="F9F9F9"/>
              </a:gs>
              <a:gs pos="80000">
                <a:srgbClr val="DEDEDE"/>
              </a:gs>
              <a:gs pos="100000">
                <a:srgbClr val="999999"/>
              </a:gs>
            </a:gsLst>
            <a:lin ang="16200038"/>
          </a:gradFill>
          <a:ln w="12700">
            <a:miter lim="400000"/>
          </a:ln>
        </p:spPr>
        <p:txBody>
          <a:bodyPr lIns="121919" tIns="121919" rIns="121919" bIns="121919" anchor="ctr"/>
          <a:lstStyle/>
          <a:p>
            <a:pPr algn="l" defTabSz="2438400">
              <a:defRPr b="0" sz="3600">
                <a:latin typeface="Arial"/>
                <a:ea typeface="Arial"/>
                <a:cs typeface="Arial"/>
                <a:sym typeface="Arial"/>
              </a:defRPr>
            </a:pPr>
          </a:p>
        </p:txBody>
      </p:sp>
      <p:sp>
        <p:nvSpPr>
          <p:cNvPr id="183" name="Title Text"/>
          <p:cNvSpPr txBox="1"/>
          <p:nvPr>
            <p:ph type="title"/>
          </p:nvPr>
        </p:nvSpPr>
        <p:spPr>
          <a:xfrm>
            <a:off x="1258399" y="1969933"/>
            <a:ext cx="21925601" cy="2047201"/>
          </a:xfrm>
          <a:prstGeom prst="rect">
            <a:avLst/>
          </a:prstGeom>
        </p:spPr>
        <p:txBody>
          <a:bodyPr lIns="243799" tIns="243799" rIns="243799" bIns="243799" anchor="b"/>
          <a:lstStyle>
            <a:lvl1pPr algn="l" defTabSz="2438400">
              <a:defRPr sz="8400">
                <a:solidFill>
                  <a:srgbClr val="FFFFFF"/>
                </a:solidFill>
                <a:latin typeface="Roboto"/>
                <a:ea typeface="Roboto"/>
                <a:cs typeface="Roboto"/>
                <a:sym typeface="Roboto"/>
              </a:defRPr>
            </a:lvl1pPr>
          </a:lstStyle>
          <a:p>
            <a:pPr/>
            <a:r>
              <a:t>Title Text</a:t>
            </a:r>
          </a:p>
        </p:txBody>
      </p:sp>
      <p:sp>
        <p:nvSpPr>
          <p:cNvPr id="184" name="Body Level One…"/>
          <p:cNvSpPr txBox="1"/>
          <p:nvPr>
            <p:ph type="body" idx="1"/>
          </p:nvPr>
        </p:nvSpPr>
        <p:spPr>
          <a:xfrm>
            <a:off x="1258399" y="5117532"/>
            <a:ext cx="21925601" cy="7227202"/>
          </a:xfrm>
          <a:prstGeom prst="rect">
            <a:avLst/>
          </a:prstGeom>
        </p:spPr>
        <p:txBody>
          <a:bodyPr lIns="243799" tIns="243799" rIns="243799" bIns="243799"/>
          <a:lstStyle>
            <a:lvl1pPr marL="1028700" indent="-914400"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1pPr>
            <a:lvl2pPr marL="1685471" indent="-1088571"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2pPr>
            <a:lvl3pPr marL="2142671" indent="-1088571"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3pPr>
            <a:lvl4pPr marL="2599871" indent="-1088571"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4pPr>
            <a:lvl5pPr marL="3057071" indent="-1088571"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185" name="Slide Number"/>
          <p:cNvSpPr txBox="1"/>
          <p:nvPr>
            <p:ph type="sldNum" sz="quarter" idx="2"/>
          </p:nvPr>
        </p:nvSpPr>
        <p:spPr>
          <a:xfrm>
            <a:off x="23325059" y="12605811"/>
            <a:ext cx="867584" cy="881301"/>
          </a:xfrm>
          <a:prstGeom prst="rect">
            <a:avLst/>
          </a:prstGeom>
        </p:spPr>
        <p:txBody>
          <a:bodyPr lIns="243799" tIns="243799" rIns="243799" bIns="243799"/>
          <a:lstStyle>
            <a:lvl1pPr defTabSz="2438400">
              <a:defRPr sz="2600">
                <a:solidFill>
                  <a:srgbClr val="73737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1" name="Image"/>
          <p:cNvSpPr/>
          <p:nvPr>
            <p:ph type="pic" sz="half" idx="13"/>
          </p:nvPr>
        </p:nvSpPr>
        <p:spPr>
          <a:xfrm>
            <a:off x="5334000" y="946546"/>
            <a:ext cx="13716001" cy="8304611"/>
          </a:xfrm>
          <a:prstGeom prst="rect">
            <a:avLst/>
          </a:prstGeom>
        </p:spPr>
        <p:txBody>
          <a:bodyPr lIns="91439" tIns="45719" rIns="91439" bIns="45719">
            <a:noAutofit/>
          </a:bodyPr>
          <a:lstStyle/>
          <a:p>
            <a:pPr/>
          </a:p>
        </p:txBody>
      </p:sp>
      <p:sp>
        <p:nvSpPr>
          <p:cNvPr id="22" name="Title Text"/>
          <p:cNvSpPr txBox="1"/>
          <p:nvPr>
            <p:ph type="title"/>
          </p:nvPr>
        </p:nvSpPr>
        <p:spPr>
          <a:xfrm>
            <a:off x="4833937" y="9447609"/>
            <a:ext cx="14716126" cy="2000251"/>
          </a:xfrm>
          <a:prstGeom prst="rect">
            <a:avLst/>
          </a:prstGeom>
        </p:spPr>
        <p:txBody>
          <a:bodyPr lIns="71437" tIns="71437" rIns="71437" bIns="71437" anchor="b"/>
          <a:lstStyle>
            <a:lvl1pPr defTabSz="821531">
              <a:defRPr sz="11200">
                <a:latin typeface="+mn-lt"/>
                <a:ea typeface="+mn-ea"/>
                <a:cs typeface="+mn-cs"/>
                <a:sym typeface="Helvetica Neue Medium"/>
              </a:defRPr>
            </a:lvl1pPr>
          </a:lstStyle>
          <a:p>
            <a:pPr/>
            <a:r>
              <a:t>Title Text</a:t>
            </a:r>
          </a:p>
        </p:txBody>
      </p:sp>
      <p:sp>
        <p:nvSpPr>
          <p:cNvPr id="23" name="Body Level One…"/>
          <p:cNvSpPr txBox="1"/>
          <p:nvPr>
            <p:ph type="body" sz="quarter" idx="1"/>
          </p:nvPr>
        </p:nvSpPr>
        <p:spPr>
          <a:xfrm>
            <a:off x="4833937" y="11465718"/>
            <a:ext cx="14716126" cy="1589486"/>
          </a:xfrm>
          <a:prstGeom prst="rect">
            <a:avLst/>
          </a:prstGeom>
        </p:spPr>
        <p:txBody>
          <a:bodyPr lIns="71437" tIns="71437" rIns="71437" bIns="71437"/>
          <a:lstStyle>
            <a:lvl1pPr marL="0" indent="0" algn="ctr" defTabSz="821531">
              <a:spcBef>
                <a:spcPts val="0"/>
              </a:spcBef>
              <a:buSzTx/>
              <a:buFontTx/>
              <a:buNone/>
              <a:defRPr sz="5200">
                <a:latin typeface="Helvetica Neue"/>
                <a:ea typeface="Helvetica Neue"/>
                <a:cs typeface="Helvetica Neue"/>
                <a:sym typeface="Helvetica Neue"/>
              </a:defRPr>
            </a:lvl1pPr>
            <a:lvl2pPr marL="0" indent="0" algn="ctr" defTabSz="821531">
              <a:spcBef>
                <a:spcPts val="0"/>
              </a:spcBef>
              <a:buSzTx/>
              <a:buFontTx/>
              <a:buNone/>
              <a:defRPr sz="5200">
                <a:latin typeface="Helvetica Neue"/>
                <a:ea typeface="Helvetica Neue"/>
                <a:cs typeface="Helvetica Neue"/>
                <a:sym typeface="Helvetica Neue"/>
              </a:defRPr>
            </a:lvl2pPr>
            <a:lvl3pPr marL="0" indent="0" algn="ctr" defTabSz="821531">
              <a:spcBef>
                <a:spcPts val="0"/>
              </a:spcBef>
              <a:buSzTx/>
              <a:buFontTx/>
              <a:buNone/>
              <a:defRPr sz="5200">
                <a:latin typeface="Helvetica Neue"/>
                <a:ea typeface="Helvetica Neue"/>
                <a:cs typeface="Helvetica Neue"/>
                <a:sym typeface="Helvetica Neue"/>
              </a:defRPr>
            </a:lvl3pPr>
            <a:lvl4pPr marL="0" indent="0" algn="ctr" defTabSz="821531">
              <a:spcBef>
                <a:spcPts val="0"/>
              </a:spcBef>
              <a:buSzTx/>
              <a:buFontTx/>
              <a:buNone/>
              <a:defRPr sz="5200">
                <a:latin typeface="Helvetica Neue"/>
                <a:ea typeface="Helvetica Neue"/>
                <a:cs typeface="Helvetica Neue"/>
                <a:sym typeface="Helvetica Neue"/>
              </a:defRPr>
            </a:lvl4pPr>
            <a:lvl5pPr marL="0" indent="0" algn="ctr" defTabSz="821531">
              <a:spcBef>
                <a:spcPts val="0"/>
              </a:spcBef>
              <a:buSzTx/>
              <a:buFontTx/>
              <a:buNone/>
              <a:defRPr sz="52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_NUMBER">
    <p:bg>
      <p:bgPr>
        <a:solidFill>
          <a:srgbClr val="FAFAFA"/>
        </a:solidFill>
      </p:bgPr>
    </p:bg>
    <p:spTree>
      <p:nvGrpSpPr>
        <p:cNvPr id="1" name=""/>
        <p:cNvGrpSpPr/>
        <p:nvPr/>
      </p:nvGrpSpPr>
      <p:grpSpPr>
        <a:xfrm>
          <a:off x="0" y="0"/>
          <a:ext cx="0" cy="0"/>
          <a:chOff x="0" y="0"/>
          <a:chExt cx="0" cy="0"/>
        </a:xfrm>
      </p:grpSpPr>
      <p:sp>
        <p:nvSpPr>
          <p:cNvPr id="192" name="Title Text"/>
          <p:cNvSpPr txBox="1"/>
          <p:nvPr>
            <p:ph type="title"/>
          </p:nvPr>
        </p:nvSpPr>
        <p:spPr>
          <a:xfrm>
            <a:off x="1267999" y="3356066"/>
            <a:ext cx="21925601" cy="5236001"/>
          </a:xfrm>
          <a:prstGeom prst="rect">
            <a:avLst/>
          </a:prstGeom>
        </p:spPr>
        <p:txBody>
          <a:bodyPr lIns="243799" tIns="243799" rIns="243799" bIns="243799" anchor="b"/>
          <a:lstStyle>
            <a:lvl1pPr defTabSz="2438400">
              <a:defRPr sz="32000">
                <a:solidFill>
                  <a:srgbClr val="424242"/>
                </a:solidFill>
                <a:latin typeface="Roboto"/>
                <a:ea typeface="Roboto"/>
                <a:cs typeface="Roboto"/>
                <a:sym typeface="Roboto"/>
              </a:defRPr>
            </a:lvl1pPr>
          </a:lstStyle>
          <a:p>
            <a:pPr/>
            <a:r>
              <a:t>Title Text</a:t>
            </a:r>
          </a:p>
        </p:txBody>
      </p:sp>
      <p:sp>
        <p:nvSpPr>
          <p:cNvPr id="193" name="Body Level One…"/>
          <p:cNvSpPr txBox="1"/>
          <p:nvPr>
            <p:ph type="body" sz="half" idx="1"/>
          </p:nvPr>
        </p:nvSpPr>
        <p:spPr>
          <a:xfrm>
            <a:off x="1267999" y="8812333"/>
            <a:ext cx="21925601" cy="3468801"/>
          </a:xfrm>
          <a:prstGeom prst="rect">
            <a:avLst/>
          </a:prstGeom>
        </p:spPr>
        <p:txBody>
          <a:bodyPr lIns="243799" tIns="243799" rIns="243799" bIns="243799"/>
          <a:lstStyle>
            <a:lvl1pPr marL="1028700" indent="-914400" algn="ctr"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1pPr>
            <a:lvl2pPr marL="1685471" indent="-1088571" algn="ctr"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2pPr>
            <a:lvl3pPr marL="2142671" indent="-1088571" algn="ctr"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3pPr>
            <a:lvl4pPr marL="2599871" indent="-1088571" algn="ctr"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4pPr>
            <a:lvl5pPr marL="3057071" indent="-1088571" algn="ctr" defTabSz="2438400">
              <a:lnSpc>
                <a:spcPct val="115000"/>
              </a:lnSpc>
              <a:spcBef>
                <a:spcPts val="0"/>
              </a:spcBef>
              <a:buClr>
                <a:srgbClr val="737373"/>
              </a:buClr>
              <a:buSzPts val="4800"/>
              <a:buFont typeface="Helvetica"/>
              <a:buChar char="○"/>
              <a:defRPr sz="4800">
                <a:solidFill>
                  <a:srgbClr val="737373"/>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194" name="Slide Number"/>
          <p:cNvSpPr txBox="1"/>
          <p:nvPr>
            <p:ph type="sldNum" sz="quarter" idx="2"/>
          </p:nvPr>
        </p:nvSpPr>
        <p:spPr>
          <a:xfrm>
            <a:off x="23325059" y="12605811"/>
            <a:ext cx="867584" cy="881301"/>
          </a:xfrm>
          <a:prstGeom prst="rect">
            <a:avLst/>
          </a:prstGeom>
        </p:spPr>
        <p:txBody>
          <a:bodyPr lIns="243799" tIns="243799" rIns="243799" bIns="243799"/>
          <a:lstStyle>
            <a:lvl1pPr defTabSz="2438400">
              <a:defRPr sz="2600">
                <a:solidFill>
                  <a:srgbClr val="73737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_COLUMN_TEXT">
    <p:bg>
      <p:bgPr>
        <a:solidFill>
          <a:srgbClr val="009688"/>
        </a:solidFill>
      </p:bgPr>
    </p:bg>
    <p:spTree>
      <p:nvGrpSpPr>
        <p:cNvPr id="1" name=""/>
        <p:cNvGrpSpPr/>
        <p:nvPr/>
      </p:nvGrpSpPr>
      <p:grpSpPr>
        <a:xfrm>
          <a:off x="0" y="0"/>
          <a:ext cx="0" cy="0"/>
          <a:chOff x="0" y="0"/>
          <a:chExt cx="0" cy="0"/>
        </a:xfrm>
      </p:grpSpPr>
      <p:sp>
        <p:nvSpPr>
          <p:cNvPr id="201" name="Google Shape;37;p7"/>
          <p:cNvSpPr/>
          <p:nvPr/>
        </p:nvSpPr>
        <p:spPr>
          <a:xfrm flipH="1" rot="10800000">
            <a:off x="8737600" y="66"/>
            <a:ext cx="15646400" cy="13716001"/>
          </a:xfrm>
          <a:prstGeom prst="rect">
            <a:avLst/>
          </a:prstGeom>
          <a:solidFill>
            <a:srgbClr val="FAFAFA"/>
          </a:solidFill>
          <a:ln w="12700">
            <a:miter lim="400000"/>
          </a:ln>
        </p:spPr>
        <p:txBody>
          <a:bodyPr lIns="121919" tIns="121919" rIns="121919" bIns="121919" anchor="ctr"/>
          <a:lstStyle/>
          <a:p>
            <a:pPr algn="l" defTabSz="2438400">
              <a:defRPr b="0" sz="3600">
                <a:latin typeface="Arial"/>
                <a:ea typeface="Arial"/>
                <a:cs typeface="Arial"/>
                <a:sym typeface="Arial"/>
              </a:defRPr>
            </a:pPr>
          </a:p>
        </p:txBody>
      </p:sp>
      <p:sp>
        <p:nvSpPr>
          <p:cNvPr id="202" name="Google Shape;38;p7"/>
          <p:cNvSpPr/>
          <p:nvPr/>
        </p:nvSpPr>
        <p:spPr>
          <a:xfrm rot="16200000">
            <a:off x="2024399" y="6713200"/>
            <a:ext cx="13716001" cy="289601"/>
          </a:xfrm>
          <a:prstGeom prst="rect">
            <a:avLst/>
          </a:prstGeom>
          <a:gradFill>
            <a:gsLst>
              <a:gs pos="0">
                <a:srgbClr val="F9F9F9"/>
              </a:gs>
              <a:gs pos="36000">
                <a:srgbClr val="F9F9F9"/>
              </a:gs>
              <a:gs pos="80000">
                <a:srgbClr val="DEDEDE"/>
              </a:gs>
              <a:gs pos="100000">
                <a:srgbClr val="999999"/>
              </a:gs>
            </a:gsLst>
            <a:lin ang="16200038"/>
          </a:gradFill>
          <a:ln w="12700">
            <a:miter lim="400000"/>
          </a:ln>
        </p:spPr>
        <p:txBody>
          <a:bodyPr lIns="121919" tIns="121919" rIns="121919" bIns="121919" anchor="ctr"/>
          <a:lstStyle/>
          <a:p>
            <a:pPr algn="l" defTabSz="2438400">
              <a:defRPr b="0" sz="3600">
                <a:latin typeface="Arial"/>
                <a:ea typeface="Arial"/>
                <a:cs typeface="Arial"/>
                <a:sym typeface="Arial"/>
              </a:defRPr>
            </a:pPr>
          </a:p>
        </p:txBody>
      </p:sp>
      <p:sp>
        <p:nvSpPr>
          <p:cNvPr id="203" name="Title Text"/>
          <p:cNvSpPr txBox="1"/>
          <p:nvPr>
            <p:ph type="title"/>
          </p:nvPr>
        </p:nvSpPr>
        <p:spPr>
          <a:xfrm>
            <a:off x="602874" y="954133"/>
            <a:ext cx="7488001" cy="2542401"/>
          </a:xfrm>
          <a:prstGeom prst="rect">
            <a:avLst/>
          </a:prstGeom>
        </p:spPr>
        <p:txBody>
          <a:bodyPr lIns="243799" tIns="243799" rIns="243799" bIns="243799" anchor="b"/>
          <a:lstStyle>
            <a:lvl1pPr algn="l" defTabSz="2438400">
              <a:defRPr sz="6400">
                <a:solidFill>
                  <a:srgbClr val="FFFFFF"/>
                </a:solidFill>
                <a:latin typeface="Roboto"/>
                <a:ea typeface="Roboto"/>
                <a:cs typeface="Roboto"/>
                <a:sym typeface="Roboto"/>
              </a:defRPr>
            </a:lvl1pPr>
          </a:lstStyle>
          <a:p>
            <a:pPr/>
            <a:r>
              <a:t>Title Text</a:t>
            </a:r>
          </a:p>
        </p:txBody>
      </p:sp>
      <p:sp>
        <p:nvSpPr>
          <p:cNvPr id="204" name="Body Level One…"/>
          <p:cNvSpPr txBox="1"/>
          <p:nvPr>
            <p:ph type="body" sz="quarter" idx="1"/>
          </p:nvPr>
        </p:nvSpPr>
        <p:spPr>
          <a:xfrm>
            <a:off x="602866" y="3908799"/>
            <a:ext cx="7488001" cy="8436001"/>
          </a:xfrm>
          <a:prstGeom prst="rect">
            <a:avLst/>
          </a:prstGeom>
        </p:spPr>
        <p:txBody>
          <a:bodyPr lIns="243799" tIns="243799" rIns="243799" bIns="243799"/>
          <a:lstStyle>
            <a:lvl1pPr marL="965200" indent="-812800" defTabSz="2438400">
              <a:lnSpc>
                <a:spcPct val="115000"/>
              </a:lnSpc>
              <a:spcBef>
                <a:spcPts val="0"/>
              </a:spcBef>
              <a:buClr>
                <a:srgbClr val="FFFFFF"/>
              </a:buClr>
              <a:buSzPts val="3200"/>
              <a:buFont typeface="Helvetica"/>
              <a:buChar char="●"/>
              <a:defRPr sz="3200">
                <a:solidFill>
                  <a:srgbClr val="FFFFFF"/>
                </a:solidFill>
                <a:latin typeface="Roboto"/>
                <a:ea typeface="Roboto"/>
                <a:cs typeface="Roboto"/>
                <a:sym typeface="Roboto"/>
              </a:defRPr>
            </a:lvl1pPr>
            <a:lvl2pPr marL="1422400" indent="-812800" defTabSz="2438400">
              <a:lnSpc>
                <a:spcPct val="115000"/>
              </a:lnSpc>
              <a:spcBef>
                <a:spcPts val="0"/>
              </a:spcBef>
              <a:buClr>
                <a:srgbClr val="FFFFFF"/>
              </a:buClr>
              <a:buSzPts val="3200"/>
              <a:buFont typeface="Helvetica"/>
              <a:buChar char="○"/>
              <a:defRPr sz="3200">
                <a:solidFill>
                  <a:srgbClr val="FFFFFF"/>
                </a:solidFill>
                <a:latin typeface="Roboto"/>
                <a:ea typeface="Roboto"/>
                <a:cs typeface="Roboto"/>
                <a:sym typeface="Roboto"/>
              </a:defRPr>
            </a:lvl2pPr>
            <a:lvl3pPr marL="1879600" indent="-812800" defTabSz="2438400">
              <a:lnSpc>
                <a:spcPct val="115000"/>
              </a:lnSpc>
              <a:spcBef>
                <a:spcPts val="0"/>
              </a:spcBef>
              <a:buClr>
                <a:srgbClr val="FFFFFF"/>
              </a:buClr>
              <a:buSzPts val="3200"/>
              <a:buFont typeface="Helvetica"/>
              <a:buChar char="■"/>
              <a:defRPr sz="3200">
                <a:solidFill>
                  <a:srgbClr val="FFFFFF"/>
                </a:solidFill>
                <a:latin typeface="Roboto"/>
                <a:ea typeface="Roboto"/>
                <a:cs typeface="Roboto"/>
                <a:sym typeface="Roboto"/>
              </a:defRPr>
            </a:lvl3pPr>
            <a:lvl4pPr marL="2336800" indent="-812800" defTabSz="2438400">
              <a:lnSpc>
                <a:spcPct val="115000"/>
              </a:lnSpc>
              <a:spcBef>
                <a:spcPts val="0"/>
              </a:spcBef>
              <a:buClr>
                <a:srgbClr val="FFFFFF"/>
              </a:buClr>
              <a:buSzPts val="3200"/>
              <a:buFont typeface="Helvetica"/>
              <a:buChar char="●"/>
              <a:defRPr sz="3200">
                <a:solidFill>
                  <a:srgbClr val="FFFFFF"/>
                </a:solidFill>
                <a:latin typeface="Roboto"/>
                <a:ea typeface="Roboto"/>
                <a:cs typeface="Roboto"/>
                <a:sym typeface="Roboto"/>
              </a:defRPr>
            </a:lvl4pPr>
            <a:lvl5pPr marL="2794000" indent="-812800" defTabSz="2438400">
              <a:lnSpc>
                <a:spcPct val="115000"/>
              </a:lnSpc>
              <a:spcBef>
                <a:spcPts val="0"/>
              </a:spcBef>
              <a:buClr>
                <a:srgbClr val="FFFFFF"/>
              </a:buClr>
              <a:buSzPts val="3200"/>
              <a:buFont typeface="Helvetica"/>
              <a:buChar char="○"/>
              <a:defRPr sz="3200">
                <a:solidFill>
                  <a:srgbClr val="FFFFFF"/>
                </a:solidFill>
                <a:latin typeface="Roboto"/>
                <a:ea typeface="Roboto"/>
                <a:cs typeface="Roboto"/>
                <a:sym typeface="Roboto"/>
              </a:defRPr>
            </a:lvl5pPr>
          </a:lstStyle>
          <a:p>
            <a:pPr/>
            <a:r>
              <a:t>Body Level One</a:t>
            </a:r>
          </a:p>
          <a:p>
            <a:pPr lvl="1"/>
            <a:r>
              <a:t>Body Level Two</a:t>
            </a:r>
          </a:p>
          <a:p>
            <a:pPr lvl="2"/>
            <a:r>
              <a:t>Body Level Three</a:t>
            </a:r>
          </a:p>
          <a:p>
            <a:pPr lvl="3"/>
            <a:r>
              <a:t>Body Level Four</a:t>
            </a:r>
          </a:p>
          <a:p>
            <a:pPr lvl="4"/>
            <a:r>
              <a:t>Body Level Five</a:t>
            </a:r>
          </a:p>
        </p:txBody>
      </p:sp>
      <p:sp>
        <p:nvSpPr>
          <p:cNvPr id="205" name="Slide Number"/>
          <p:cNvSpPr txBox="1"/>
          <p:nvPr>
            <p:ph type="sldNum" sz="quarter" idx="2"/>
          </p:nvPr>
        </p:nvSpPr>
        <p:spPr>
          <a:xfrm>
            <a:off x="23325059" y="12605811"/>
            <a:ext cx="867584" cy="881301"/>
          </a:xfrm>
          <a:prstGeom prst="rect">
            <a:avLst/>
          </a:prstGeom>
        </p:spPr>
        <p:txBody>
          <a:bodyPr lIns="243799" tIns="243799" rIns="243799" bIns="243799"/>
          <a:lstStyle>
            <a:lvl1pPr defTabSz="2438400">
              <a:defRPr sz="2600">
                <a:solidFill>
                  <a:srgbClr val="737373"/>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p:spTree>
      <p:nvGrpSpPr>
        <p:cNvPr id="1" name=""/>
        <p:cNvGrpSpPr/>
        <p:nvPr/>
      </p:nvGrpSpPr>
      <p:grpSpPr>
        <a:xfrm>
          <a:off x="0" y="0"/>
          <a:ext cx="0" cy="0"/>
          <a:chOff x="0" y="0"/>
          <a:chExt cx="0" cy="0"/>
        </a:xfrm>
      </p:grpSpPr>
      <p:sp>
        <p:nvSpPr>
          <p:cNvPr id="212" name="Title Text"/>
          <p:cNvSpPr txBox="1"/>
          <p:nvPr>
            <p:ph type="title"/>
          </p:nvPr>
        </p:nvSpPr>
        <p:spPr>
          <a:xfrm>
            <a:off x="5334687" y="2217248"/>
            <a:ext cx="14162889" cy="4468873"/>
          </a:xfrm>
          <a:prstGeom prst="rect">
            <a:avLst/>
          </a:prstGeom>
        </p:spPr>
        <p:txBody>
          <a:bodyPr lIns="68751" tIns="68751" rIns="68751" bIns="68751" anchor="b">
            <a:noAutofit/>
          </a:bodyPr>
          <a:lstStyle>
            <a:lvl1pPr defTabSz="790646">
              <a:defRPr sz="11200">
                <a:solidFill>
                  <a:srgbClr val="FFFFFF"/>
                </a:solidFill>
                <a:latin typeface="Gill Sans"/>
                <a:ea typeface="Gill Sans"/>
                <a:cs typeface="Gill Sans"/>
                <a:sym typeface="Gill Sans"/>
              </a:defRPr>
            </a:lvl1pPr>
          </a:lstStyle>
          <a:p>
            <a:pPr/>
            <a:r>
              <a:t>Title Text</a:t>
            </a:r>
          </a:p>
        </p:txBody>
      </p:sp>
      <p:sp>
        <p:nvSpPr>
          <p:cNvPr id="213" name="Body Level One…"/>
          <p:cNvSpPr txBox="1"/>
          <p:nvPr>
            <p:ph type="body" sz="quarter" idx="1"/>
          </p:nvPr>
        </p:nvSpPr>
        <p:spPr>
          <a:xfrm>
            <a:off x="5334687" y="6806435"/>
            <a:ext cx="14162889" cy="1529731"/>
          </a:xfrm>
          <a:prstGeom prst="rect">
            <a:avLst/>
          </a:prstGeom>
        </p:spPr>
        <p:txBody>
          <a:bodyPr lIns="68751" tIns="68751" rIns="68751" bIns="68751">
            <a:noAutofit/>
          </a:bodyPr>
          <a:lstStyle>
            <a:lvl1pPr marL="0" indent="0" algn="ctr" defTabSz="790646">
              <a:spcBef>
                <a:spcPts val="0"/>
              </a:spcBef>
              <a:buSzTx/>
              <a:buFontTx/>
              <a:buNone/>
              <a:defRPr sz="4800">
                <a:solidFill>
                  <a:srgbClr val="FFFFFF"/>
                </a:solidFill>
                <a:latin typeface="Gill Sans"/>
                <a:ea typeface="Gill Sans"/>
                <a:cs typeface="Gill Sans"/>
                <a:sym typeface="Gill Sans"/>
              </a:defRPr>
            </a:lvl1pPr>
            <a:lvl2pPr marL="0" indent="0" algn="ctr" defTabSz="790646">
              <a:spcBef>
                <a:spcPts val="0"/>
              </a:spcBef>
              <a:buSzTx/>
              <a:buFontTx/>
              <a:buNone/>
              <a:defRPr sz="4800">
                <a:solidFill>
                  <a:srgbClr val="FFFFFF"/>
                </a:solidFill>
                <a:latin typeface="Gill Sans"/>
                <a:ea typeface="Gill Sans"/>
                <a:cs typeface="Gill Sans"/>
                <a:sym typeface="Gill Sans"/>
              </a:defRPr>
            </a:lvl2pPr>
            <a:lvl3pPr marL="0" indent="0" algn="ctr" defTabSz="790646">
              <a:spcBef>
                <a:spcPts val="0"/>
              </a:spcBef>
              <a:buSzTx/>
              <a:buFontTx/>
              <a:buNone/>
              <a:defRPr sz="4800">
                <a:latin typeface="Gill Sans"/>
                <a:ea typeface="Gill Sans"/>
                <a:cs typeface="Gill Sans"/>
                <a:sym typeface="Gill Sans"/>
              </a:defRPr>
            </a:lvl3pPr>
            <a:lvl4pPr marL="0" indent="0" algn="ctr" defTabSz="790646">
              <a:spcBef>
                <a:spcPts val="0"/>
              </a:spcBef>
              <a:buSzTx/>
              <a:buFontTx/>
              <a:buNone/>
              <a:defRPr sz="4800">
                <a:latin typeface="Gill Sans"/>
                <a:ea typeface="Gill Sans"/>
                <a:cs typeface="Gill Sans"/>
                <a:sym typeface="Gill Sans"/>
              </a:defRPr>
            </a:lvl4pPr>
            <a:lvl5pPr marL="0" indent="0" algn="ctr" defTabSz="790646">
              <a:spcBef>
                <a:spcPts val="0"/>
              </a:spcBef>
              <a:buSzTx/>
              <a:buFontTx/>
              <a:buNone/>
              <a:defRPr sz="48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xfrm>
            <a:off x="12180035" y="12535376"/>
            <a:ext cx="455005" cy="493105"/>
          </a:xfrm>
          <a:prstGeom prst="rect">
            <a:avLst/>
          </a:prstGeom>
        </p:spPr>
        <p:txBody>
          <a:bodyPr lIns="68751" tIns="68751" rIns="68751" bIns="68751" anchor="b"/>
          <a:lstStyle>
            <a:lvl1pPr algn="ctr" defTabSz="790646">
              <a:defRPr>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1" name="Title Text"/>
          <p:cNvSpPr txBox="1"/>
          <p:nvPr>
            <p:ph type="title"/>
          </p:nvPr>
        </p:nvSpPr>
        <p:spPr>
          <a:xfrm>
            <a:off x="4833937" y="4536281"/>
            <a:ext cx="14716126" cy="4643438"/>
          </a:xfrm>
          <a:prstGeom prst="rect">
            <a:avLst/>
          </a:prstGeom>
        </p:spPr>
        <p:txBody>
          <a:bodyPr lIns="71437" tIns="71437" rIns="71437" bIns="71437"/>
          <a:lstStyle>
            <a:lvl1pPr defTabSz="821531">
              <a:defRPr sz="11200">
                <a:latin typeface="+mn-lt"/>
                <a:ea typeface="+mn-ea"/>
                <a:cs typeface="+mn-cs"/>
                <a:sym typeface="Helvetica Neue Medium"/>
              </a:defRPr>
            </a:lvl1pPr>
          </a:lstStyle>
          <a:p>
            <a:pPr/>
            <a:r>
              <a:t>Title Text</a:t>
            </a:r>
          </a:p>
        </p:txBody>
      </p:sp>
      <p:sp>
        <p:nvSpPr>
          <p:cNvPr id="32"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39" name="Image"/>
          <p:cNvSpPr/>
          <p:nvPr>
            <p:ph type="pic" sz="half" idx="13"/>
          </p:nvPr>
        </p:nvSpPr>
        <p:spPr>
          <a:xfrm>
            <a:off x="12495609" y="892968"/>
            <a:ext cx="7500938" cy="11555017"/>
          </a:xfrm>
          <a:prstGeom prst="rect">
            <a:avLst/>
          </a:prstGeom>
        </p:spPr>
        <p:txBody>
          <a:bodyPr lIns="91439" tIns="45719" rIns="91439" bIns="45719">
            <a:noAutofit/>
          </a:bodyPr>
          <a:lstStyle/>
          <a:p>
            <a:pPr/>
          </a:p>
        </p:txBody>
      </p:sp>
      <p:sp>
        <p:nvSpPr>
          <p:cNvPr id="40" name="Title Text"/>
          <p:cNvSpPr txBox="1"/>
          <p:nvPr>
            <p:ph type="title"/>
          </p:nvPr>
        </p:nvSpPr>
        <p:spPr>
          <a:xfrm>
            <a:off x="4387453" y="892968"/>
            <a:ext cx="7500938" cy="5607845"/>
          </a:xfrm>
          <a:prstGeom prst="rect">
            <a:avLst/>
          </a:prstGeom>
        </p:spPr>
        <p:txBody>
          <a:bodyPr lIns="71437" tIns="71437" rIns="71437" bIns="71437" anchor="b"/>
          <a:lstStyle>
            <a:lvl1pPr defTabSz="821531">
              <a:defRPr sz="8400">
                <a:latin typeface="+mn-lt"/>
                <a:ea typeface="+mn-ea"/>
                <a:cs typeface="+mn-cs"/>
                <a:sym typeface="Helvetica Neue Medium"/>
              </a:defRPr>
            </a:lvl1pPr>
          </a:lstStyle>
          <a:p>
            <a:pPr/>
            <a:r>
              <a:t>Title Text</a:t>
            </a:r>
          </a:p>
        </p:txBody>
      </p:sp>
      <p:sp>
        <p:nvSpPr>
          <p:cNvPr id="41" name="Body Level One…"/>
          <p:cNvSpPr txBox="1"/>
          <p:nvPr>
            <p:ph type="body" sz="quarter" idx="1"/>
          </p:nvPr>
        </p:nvSpPr>
        <p:spPr>
          <a:xfrm>
            <a:off x="4387453" y="6643687"/>
            <a:ext cx="7500938" cy="5786438"/>
          </a:xfrm>
          <a:prstGeom prst="rect">
            <a:avLst/>
          </a:prstGeom>
        </p:spPr>
        <p:txBody>
          <a:bodyPr lIns="71437" tIns="71437" rIns="71437" bIns="71437"/>
          <a:lstStyle>
            <a:lvl1pPr marL="0" indent="0" algn="ctr" defTabSz="821531">
              <a:spcBef>
                <a:spcPts val="0"/>
              </a:spcBef>
              <a:buSzTx/>
              <a:buFontTx/>
              <a:buNone/>
              <a:defRPr sz="5200">
                <a:latin typeface="Helvetica Neue"/>
                <a:ea typeface="Helvetica Neue"/>
                <a:cs typeface="Helvetica Neue"/>
                <a:sym typeface="Helvetica Neue"/>
              </a:defRPr>
            </a:lvl1pPr>
            <a:lvl2pPr marL="0" indent="0" algn="ctr" defTabSz="821531">
              <a:spcBef>
                <a:spcPts val="0"/>
              </a:spcBef>
              <a:buSzTx/>
              <a:buFontTx/>
              <a:buNone/>
              <a:defRPr sz="5200">
                <a:latin typeface="Helvetica Neue"/>
                <a:ea typeface="Helvetica Neue"/>
                <a:cs typeface="Helvetica Neue"/>
                <a:sym typeface="Helvetica Neue"/>
              </a:defRPr>
            </a:lvl2pPr>
            <a:lvl3pPr marL="0" indent="0" algn="ctr" defTabSz="821531">
              <a:spcBef>
                <a:spcPts val="0"/>
              </a:spcBef>
              <a:buSzTx/>
              <a:buFontTx/>
              <a:buNone/>
              <a:defRPr sz="5200">
                <a:latin typeface="Helvetica Neue"/>
                <a:ea typeface="Helvetica Neue"/>
                <a:cs typeface="Helvetica Neue"/>
                <a:sym typeface="Helvetica Neue"/>
              </a:defRPr>
            </a:lvl3pPr>
            <a:lvl4pPr marL="0" indent="0" algn="ctr" defTabSz="821531">
              <a:spcBef>
                <a:spcPts val="0"/>
              </a:spcBef>
              <a:buSzTx/>
              <a:buFontTx/>
              <a:buNone/>
              <a:defRPr sz="5200">
                <a:latin typeface="Helvetica Neue"/>
                <a:ea typeface="Helvetica Neue"/>
                <a:cs typeface="Helvetica Neue"/>
                <a:sym typeface="Helvetica Neue"/>
              </a:defRPr>
            </a:lvl4pPr>
            <a:lvl5pPr marL="0" indent="0" algn="ctr" defTabSz="821531">
              <a:spcBef>
                <a:spcPts val="0"/>
              </a:spcBef>
              <a:buSzTx/>
              <a:buFontTx/>
              <a:buNone/>
              <a:defRPr sz="52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sp>
        <p:nvSpPr>
          <p:cNvPr id="49" name="Title Text"/>
          <p:cNvSpPr txBox="1"/>
          <p:nvPr>
            <p:ph type="title"/>
          </p:nvPr>
        </p:nvSpPr>
        <p:spPr>
          <a:xfrm>
            <a:off x="4387453" y="357187"/>
            <a:ext cx="15609094" cy="3036095"/>
          </a:xfrm>
          <a:prstGeom prst="rect">
            <a:avLst/>
          </a:prstGeom>
        </p:spPr>
        <p:txBody>
          <a:bodyPr lIns="71437" tIns="71437" rIns="71437" bIns="71437"/>
          <a:lstStyle>
            <a:lvl1pPr defTabSz="821531">
              <a:defRPr sz="11200">
                <a:latin typeface="+mn-lt"/>
                <a:ea typeface="+mn-ea"/>
                <a:cs typeface="+mn-cs"/>
                <a:sym typeface="Helvetica Neue Medium"/>
              </a:defRPr>
            </a:lvl1pPr>
          </a:lstStyle>
          <a:p>
            <a:pPr/>
            <a:r>
              <a:t>Title Text</a:t>
            </a:r>
          </a:p>
        </p:txBody>
      </p:sp>
      <p:sp>
        <p:nvSpPr>
          <p:cNvPr id="50"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57" name="Title Text"/>
          <p:cNvSpPr txBox="1"/>
          <p:nvPr>
            <p:ph type="title"/>
          </p:nvPr>
        </p:nvSpPr>
        <p:spPr>
          <a:xfrm>
            <a:off x="4387453" y="357187"/>
            <a:ext cx="15609094" cy="3036095"/>
          </a:xfrm>
          <a:prstGeom prst="rect">
            <a:avLst/>
          </a:prstGeom>
        </p:spPr>
        <p:txBody>
          <a:bodyPr lIns="71437" tIns="71437" rIns="71437" bIns="71437"/>
          <a:lstStyle>
            <a:lvl1pPr defTabSz="821531">
              <a:defRPr sz="11200">
                <a:latin typeface="+mn-lt"/>
                <a:ea typeface="+mn-ea"/>
                <a:cs typeface="+mn-cs"/>
                <a:sym typeface="Helvetica Neue Medium"/>
              </a:defRPr>
            </a:lvl1pPr>
          </a:lstStyle>
          <a:p>
            <a:pPr/>
            <a:r>
              <a:t>Title Text</a:t>
            </a:r>
          </a:p>
        </p:txBody>
      </p:sp>
      <p:sp>
        <p:nvSpPr>
          <p:cNvPr id="58" name="Body Level One…"/>
          <p:cNvSpPr txBox="1"/>
          <p:nvPr>
            <p:ph type="body" idx="1"/>
          </p:nvPr>
        </p:nvSpPr>
        <p:spPr>
          <a:xfrm>
            <a:off x="4387453" y="3643312"/>
            <a:ext cx="15609094" cy="8840392"/>
          </a:xfrm>
          <a:prstGeom prst="rect">
            <a:avLst/>
          </a:prstGeom>
        </p:spPr>
        <p:txBody>
          <a:bodyPr lIns="71437" tIns="71437" rIns="71437" bIns="71437" anchor="ctr"/>
          <a:lstStyle>
            <a:lvl1pPr marL="611187" indent="-611187" defTabSz="821531">
              <a:spcBef>
                <a:spcPts val="5900"/>
              </a:spcBef>
              <a:buSzPct val="145000"/>
              <a:buFontTx/>
              <a:defRPr sz="4400">
                <a:latin typeface="Helvetica Neue"/>
                <a:ea typeface="Helvetica Neue"/>
                <a:cs typeface="Helvetica Neue"/>
                <a:sym typeface="Helvetica Neue"/>
              </a:defRPr>
            </a:lvl1pPr>
            <a:lvl2pPr marL="1055687" indent="-611187" defTabSz="821531">
              <a:spcBef>
                <a:spcPts val="5900"/>
              </a:spcBef>
              <a:buSzPct val="145000"/>
              <a:buFontTx/>
              <a:buChar char="•"/>
              <a:defRPr sz="4400">
                <a:latin typeface="Helvetica Neue"/>
                <a:ea typeface="Helvetica Neue"/>
                <a:cs typeface="Helvetica Neue"/>
                <a:sym typeface="Helvetica Neue"/>
              </a:defRPr>
            </a:lvl2pPr>
            <a:lvl3pPr marL="1500187" indent="-611187" defTabSz="821531">
              <a:spcBef>
                <a:spcPts val="5900"/>
              </a:spcBef>
              <a:buSzPct val="145000"/>
              <a:buFontTx/>
              <a:defRPr sz="4400">
                <a:latin typeface="Helvetica Neue"/>
                <a:ea typeface="Helvetica Neue"/>
                <a:cs typeface="Helvetica Neue"/>
                <a:sym typeface="Helvetica Neue"/>
              </a:defRPr>
            </a:lvl3pPr>
            <a:lvl4pPr marL="1944687" indent="-611187" defTabSz="821531">
              <a:spcBef>
                <a:spcPts val="5900"/>
              </a:spcBef>
              <a:buSzPct val="145000"/>
              <a:buFontTx/>
              <a:buChar char="•"/>
              <a:defRPr sz="4400">
                <a:latin typeface="Helvetica Neue"/>
                <a:ea typeface="Helvetica Neue"/>
                <a:cs typeface="Helvetica Neue"/>
                <a:sym typeface="Helvetica Neue"/>
              </a:defRPr>
            </a:lvl4pPr>
            <a:lvl5pPr marL="2389187" indent="-611187" defTabSz="821531">
              <a:spcBef>
                <a:spcPts val="5900"/>
              </a:spcBef>
              <a:buSzPct val="145000"/>
              <a:buFontTx/>
              <a:buChar char="•"/>
              <a:defRPr sz="44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6" name="Image"/>
          <p:cNvSpPr/>
          <p:nvPr>
            <p:ph type="pic" sz="quarter" idx="13"/>
          </p:nvPr>
        </p:nvSpPr>
        <p:spPr>
          <a:xfrm>
            <a:off x="12495609" y="3643312"/>
            <a:ext cx="7500938" cy="8840392"/>
          </a:xfrm>
          <a:prstGeom prst="rect">
            <a:avLst/>
          </a:prstGeom>
        </p:spPr>
        <p:txBody>
          <a:bodyPr lIns="91439" tIns="45719" rIns="91439" bIns="45719">
            <a:noAutofit/>
          </a:bodyPr>
          <a:lstStyle/>
          <a:p>
            <a:pPr/>
          </a:p>
        </p:txBody>
      </p:sp>
      <p:sp>
        <p:nvSpPr>
          <p:cNvPr id="67" name="Title Text"/>
          <p:cNvSpPr txBox="1"/>
          <p:nvPr>
            <p:ph type="title"/>
          </p:nvPr>
        </p:nvSpPr>
        <p:spPr>
          <a:xfrm>
            <a:off x="4387453" y="357187"/>
            <a:ext cx="15609094" cy="3036095"/>
          </a:xfrm>
          <a:prstGeom prst="rect">
            <a:avLst/>
          </a:prstGeom>
        </p:spPr>
        <p:txBody>
          <a:bodyPr lIns="71437" tIns="71437" rIns="71437" bIns="71437"/>
          <a:lstStyle>
            <a:lvl1pPr defTabSz="821531">
              <a:defRPr sz="11200">
                <a:latin typeface="+mn-lt"/>
                <a:ea typeface="+mn-ea"/>
                <a:cs typeface="+mn-cs"/>
                <a:sym typeface="Helvetica Neue Medium"/>
              </a:defRPr>
            </a:lvl1pPr>
          </a:lstStyle>
          <a:p>
            <a:pPr/>
            <a:r>
              <a:t>Title Text</a:t>
            </a:r>
          </a:p>
        </p:txBody>
      </p:sp>
      <p:sp>
        <p:nvSpPr>
          <p:cNvPr id="68" name="Body Level One…"/>
          <p:cNvSpPr txBox="1"/>
          <p:nvPr>
            <p:ph type="body" sz="quarter" idx="1"/>
          </p:nvPr>
        </p:nvSpPr>
        <p:spPr>
          <a:xfrm>
            <a:off x="4387453" y="3643312"/>
            <a:ext cx="7500938" cy="8840392"/>
          </a:xfrm>
          <a:prstGeom prst="rect">
            <a:avLst/>
          </a:prstGeom>
        </p:spPr>
        <p:txBody>
          <a:bodyPr lIns="71437" tIns="71437" rIns="71437" bIns="71437" anchor="ctr"/>
          <a:lstStyle>
            <a:lvl1pPr marL="465364" indent="-465364" defTabSz="821531">
              <a:spcBef>
                <a:spcPts val="4500"/>
              </a:spcBef>
              <a:buSzPct val="145000"/>
              <a:buFontTx/>
              <a:defRPr sz="3800">
                <a:latin typeface="Helvetica Neue"/>
                <a:ea typeface="Helvetica Neue"/>
                <a:cs typeface="Helvetica Neue"/>
                <a:sym typeface="Helvetica Neue"/>
              </a:defRPr>
            </a:lvl1pPr>
            <a:lvl2pPr marL="808264" indent="-465364" defTabSz="821531">
              <a:spcBef>
                <a:spcPts val="4500"/>
              </a:spcBef>
              <a:buSzPct val="145000"/>
              <a:buFontTx/>
              <a:buChar char="•"/>
              <a:defRPr sz="3800">
                <a:latin typeface="Helvetica Neue"/>
                <a:ea typeface="Helvetica Neue"/>
                <a:cs typeface="Helvetica Neue"/>
                <a:sym typeface="Helvetica Neue"/>
              </a:defRPr>
            </a:lvl2pPr>
            <a:lvl3pPr marL="1151164" indent="-465364" defTabSz="821531">
              <a:spcBef>
                <a:spcPts val="4500"/>
              </a:spcBef>
              <a:buSzPct val="145000"/>
              <a:buFontTx/>
              <a:defRPr sz="3800">
                <a:latin typeface="Helvetica Neue"/>
                <a:ea typeface="Helvetica Neue"/>
                <a:cs typeface="Helvetica Neue"/>
                <a:sym typeface="Helvetica Neue"/>
              </a:defRPr>
            </a:lvl3pPr>
            <a:lvl4pPr marL="1494064" indent="-465364" defTabSz="821531">
              <a:spcBef>
                <a:spcPts val="4500"/>
              </a:spcBef>
              <a:buSzPct val="145000"/>
              <a:buFontTx/>
              <a:buChar char="•"/>
              <a:defRPr sz="3800">
                <a:latin typeface="Helvetica Neue"/>
                <a:ea typeface="Helvetica Neue"/>
                <a:cs typeface="Helvetica Neue"/>
                <a:sym typeface="Helvetica Neue"/>
              </a:defRPr>
            </a:lvl4pPr>
            <a:lvl5pPr marL="1836964" indent="-465364" defTabSz="821531">
              <a:spcBef>
                <a:spcPts val="4500"/>
              </a:spcBef>
              <a:buSzPct val="145000"/>
              <a:buFontTx/>
              <a:buChar char="•"/>
              <a:defRPr sz="38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xfrm>
            <a:off x="11954103" y="13073062"/>
            <a:ext cx="466269" cy="473076"/>
          </a:xfrm>
          <a:prstGeom prst="rect">
            <a:avLst/>
          </a:prstGeom>
        </p:spPr>
        <p:txBody>
          <a:bodyPr lIns="71437" tIns="71437" rIns="71437" bIns="71437" anchor="t"/>
          <a:lstStyle>
            <a:lvl1pPr algn="ctr" defTabSz="821531">
              <a:defRPr sz="22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76" name="Body Level One…"/>
          <p:cNvSpPr txBox="1"/>
          <p:nvPr>
            <p:ph type="body" idx="1"/>
          </p:nvPr>
        </p:nvSpPr>
        <p:spPr>
          <a:xfrm>
            <a:off x="4387453" y="1785937"/>
            <a:ext cx="15609094" cy="10144126"/>
          </a:xfrm>
          <a:prstGeom prst="rect">
            <a:avLst/>
          </a:prstGeom>
        </p:spPr>
        <p:txBody>
          <a:bodyPr lIns="71437" tIns="71437" rIns="71437" bIns="71437" anchor="ctr"/>
          <a:lstStyle>
            <a:lvl1pPr marL="611187" indent="-611187" defTabSz="821531">
              <a:spcBef>
                <a:spcPts val="5900"/>
              </a:spcBef>
              <a:buSzPct val="145000"/>
              <a:buFontTx/>
              <a:defRPr sz="4400">
                <a:latin typeface="Helvetica Neue"/>
                <a:ea typeface="Helvetica Neue"/>
                <a:cs typeface="Helvetica Neue"/>
                <a:sym typeface="Helvetica Neue"/>
              </a:defRPr>
            </a:lvl1pPr>
            <a:lvl2pPr marL="1055687" indent="-611187" defTabSz="821531">
              <a:spcBef>
                <a:spcPts val="5900"/>
              </a:spcBef>
              <a:buSzPct val="145000"/>
              <a:buFontTx/>
              <a:buChar char="•"/>
              <a:defRPr sz="4400">
                <a:latin typeface="Helvetica Neue"/>
                <a:ea typeface="Helvetica Neue"/>
                <a:cs typeface="Helvetica Neue"/>
                <a:sym typeface="Helvetica Neue"/>
              </a:defRPr>
            </a:lvl2pPr>
            <a:lvl3pPr marL="1500187" indent="-611187" defTabSz="821531">
              <a:spcBef>
                <a:spcPts val="5900"/>
              </a:spcBef>
              <a:buSzPct val="145000"/>
              <a:buFontTx/>
              <a:defRPr sz="4400">
                <a:latin typeface="Helvetica Neue"/>
                <a:ea typeface="Helvetica Neue"/>
                <a:cs typeface="Helvetica Neue"/>
                <a:sym typeface="Helvetica Neue"/>
              </a:defRPr>
            </a:lvl3pPr>
            <a:lvl4pPr marL="1944687" indent="-611187" defTabSz="821531">
              <a:spcBef>
                <a:spcPts val="5900"/>
              </a:spcBef>
              <a:buSzPct val="145000"/>
              <a:buFontTx/>
              <a:buChar char="•"/>
              <a:defRPr sz="4400">
                <a:latin typeface="Helvetica Neue"/>
                <a:ea typeface="Helvetica Neue"/>
                <a:cs typeface="Helvetica Neue"/>
                <a:sym typeface="Helvetica Neue"/>
              </a:defRPr>
            </a:lvl4pPr>
            <a:lvl5pPr marL="2389187" indent="-611187" defTabSz="821531">
              <a:spcBef>
                <a:spcPts val="5900"/>
              </a:spcBef>
              <a:buSzPct val="145000"/>
              <a:buFontTx/>
              <a:buChar char="•"/>
              <a:defRPr sz="44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7"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4" name="Image"/>
          <p:cNvSpPr/>
          <p:nvPr>
            <p:ph type="pic" sz="quarter" idx="13"/>
          </p:nvPr>
        </p:nvSpPr>
        <p:spPr>
          <a:xfrm>
            <a:off x="12495609" y="7161609"/>
            <a:ext cx="7500938" cy="5304235"/>
          </a:xfrm>
          <a:prstGeom prst="rect">
            <a:avLst/>
          </a:prstGeom>
        </p:spPr>
        <p:txBody>
          <a:bodyPr lIns="91439" tIns="45719" rIns="91439" bIns="45719">
            <a:noAutofit/>
          </a:bodyPr>
          <a:lstStyle/>
          <a:p>
            <a:pPr/>
          </a:p>
        </p:txBody>
      </p:sp>
      <p:sp>
        <p:nvSpPr>
          <p:cNvPr id="85" name="Image"/>
          <p:cNvSpPr/>
          <p:nvPr>
            <p:ph type="pic" sz="quarter" idx="14"/>
          </p:nvPr>
        </p:nvSpPr>
        <p:spPr>
          <a:xfrm>
            <a:off x="12495609" y="1250156"/>
            <a:ext cx="7500938" cy="5304235"/>
          </a:xfrm>
          <a:prstGeom prst="rect">
            <a:avLst/>
          </a:prstGeom>
        </p:spPr>
        <p:txBody>
          <a:bodyPr lIns="91439" tIns="45719" rIns="91439" bIns="45719">
            <a:noAutofit/>
          </a:bodyPr>
          <a:lstStyle/>
          <a:p>
            <a:pPr/>
          </a:p>
        </p:txBody>
      </p:sp>
      <p:sp>
        <p:nvSpPr>
          <p:cNvPr id="86" name="Image"/>
          <p:cNvSpPr/>
          <p:nvPr>
            <p:ph type="pic" sz="half" idx="15"/>
          </p:nvPr>
        </p:nvSpPr>
        <p:spPr>
          <a:xfrm>
            <a:off x="4387453" y="1250156"/>
            <a:ext cx="7500938" cy="11215688"/>
          </a:xfrm>
          <a:prstGeom prst="rect">
            <a:avLst/>
          </a:prstGeom>
        </p:spPr>
        <p:txBody>
          <a:bodyPr lIns="91439" tIns="45719" rIns="91439" bIns="45719">
            <a:noAutofit/>
          </a:bodyPr>
          <a:lstStyle/>
          <a:p>
            <a:pPr/>
          </a:p>
        </p:txBody>
      </p:sp>
      <p:sp>
        <p:nvSpPr>
          <p:cNvPr id="87"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2">
            <a:extLst/>
          </a:blip>
          <a:stretch>
            <a:fillRect/>
          </a:stretch>
        </p:blipFill>
        <p:spPr>
          <a:xfrm>
            <a:off x="23314773" y="12344400"/>
            <a:ext cx="908263" cy="1162049"/>
          </a:xfrm>
          <a:prstGeom prst="rect">
            <a:avLst/>
          </a:prstGeom>
          <a:ln w="12700">
            <a:miter lim="400000"/>
          </a:ln>
        </p:spPr>
      </p:pic>
      <p:sp>
        <p:nvSpPr>
          <p:cNvPr id="3" name="Title Text"/>
          <p:cNvSpPr txBox="1"/>
          <p:nvPr>
            <p:ph type="title"/>
          </p:nvPr>
        </p:nvSpPr>
        <p:spPr>
          <a:xfrm>
            <a:off x="1219199" y="549277"/>
            <a:ext cx="21945601" cy="228600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chor="ctr">
            <a:normAutofit fontScale="100000" lnSpcReduction="0"/>
          </a:bodyPr>
          <a:lstStyle/>
          <a:p>
            <a:pPr/>
            <a:r>
              <a:t>Title Text</a:t>
            </a:r>
          </a:p>
        </p:txBody>
      </p:sp>
      <p:sp>
        <p:nvSpPr>
          <p:cNvPr id="4" name="Body Level One…"/>
          <p:cNvSpPr txBox="1"/>
          <p:nvPr>
            <p:ph type="body" idx="1"/>
          </p:nvPr>
        </p:nvSpPr>
        <p:spPr>
          <a:xfrm>
            <a:off x="1219199" y="3200402"/>
            <a:ext cx="21945601" cy="9051926"/>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2588577" y="12778106"/>
            <a:ext cx="576223" cy="599441"/>
          </a:xfrm>
          <a:prstGeom prst="rect">
            <a:avLst/>
          </a:prstGeom>
          <a:ln w="12700">
            <a:miter lim="400000"/>
          </a:ln>
        </p:spPr>
        <p:txBody>
          <a:bodyPr wrap="none" lIns="121919" tIns="121919" rIns="121919" bIns="121919" anchor="ctr">
            <a:spAutoFit/>
          </a:bodyPr>
          <a:lstStyle>
            <a:lvl1pPr algn="r" defTabSz="1219200">
              <a:defRPr b="0" sz="2400">
                <a:solidFill>
                  <a:srgbClr val="888888"/>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transition xmlns:p14="http://schemas.microsoft.com/office/powerpoint/2010/main" spd="med" advClick="1"/>
  <p:txStyles>
    <p:titleStyle>
      <a:lvl1pPr marL="0" marR="0" indent="0" algn="ctr" defTabSz="91440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Calibri"/>
          <a:ea typeface="Calibri"/>
          <a:cs typeface="Calibri"/>
          <a:sym typeface="Calibri"/>
        </a:defRPr>
      </a:lvl1pPr>
      <a:lvl2pPr marL="0" marR="0" indent="0" algn="ctr" defTabSz="91440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Calibri"/>
          <a:ea typeface="Calibri"/>
          <a:cs typeface="Calibri"/>
          <a:sym typeface="Calibri"/>
        </a:defRPr>
      </a:lvl2pPr>
      <a:lvl3pPr marL="0" marR="0" indent="0" algn="ctr" defTabSz="91440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Calibri"/>
          <a:ea typeface="Calibri"/>
          <a:cs typeface="Calibri"/>
          <a:sym typeface="Calibri"/>
        </a:defRPr>
      </a:lvl3pPr>
      <a:lvl4pPr marL="0" marR="0" indent="0" algn="ctr" defTabSz="91440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Calibri"/>
          <a:ea typeface="Calibri"/>
          <a:cs typeface="Calibri"/>
          <a:sym typeface="Calibri"/>
        </a:defRPr>
      </a:lvl4pPr>
      <a:lvl5pPr marL="0" marR="0" indent="0" algn="ctr" defTabSz="91440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Calibri"/>
          <a:ea typeface="Calibri"/>
          <a:cs typeface="Calibri"/>
          <a:sym typeface="Calibri"/>
        </a:defRPr>
      </a:lvl5pPr>
      <a:lvl6pPr marL="0" marR="0" indent="0" algn="ctr" defTabSz="91440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Calibri"/>
          <a:ea typeface="Calibri"/>
          <a:cs typeface="Calibri"/>
          <a:sym typeface="Calibri"/>
        </a:defRPr>
      </a:lvl6pPr>
      <a:lvl7pPr marL="0" marR="0" indent="0" algn="ctr" defTabSz="91440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Calibri"/>
          <a:ea typeface="Calibri"/>
          <a:cs typeface="Calibri"/>
          <a:sym typeface="Calibri"/>
        </a:defRPr>
      </a:lvl7pPr>
      <a:lvl8pPr marL="0" marR="0" indent="0" algn="ctr" defTabSz="91440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Calibri"/>
          <a:ea typeface="Calibri"/>
          <a:cs typeface="Calibri"/>
          <a:sym typeface="Calibri"/>
        </a:defRPr>
      </a:lvl8pPr>
      <a:lvl9pPr marL="0" marR="0" indent="0" algn="ctr" defTabSz="914400" latinLnBrk="0">
        <a:lnSpc>
          <a:spcPct val="100000"/>
        </a:lnSpc>
        <a:spcBef>
          <a:spcPts val="0"/>
        </a:spcBef>
        <a:spcAft>
          <a:spcPts val="0"/>
        </a:spcAft>
        <a:buClrTx/>
        <a:buSzTx/>
        <a:buFontTx/>
        <a:buNone/>
        <a:tabLst/>
        <a:defRPr b="0" baseline="0" cap="none" i="0" spc="0" strike="noStrike" sz="8800" u="none">
          <a:ln>
            <a:noFill/>
          </a:ln>
          <a:solidFill>
            <a:srgbClr val="000000"/>
          </a:solidFill>
          <a:uFillTx/>
          <a:latin typeface="Calibri"/>
          <a:ea typeface="Calibri"/>
          <a:cs typeface="Calibri"/>
          <a:sym typeface="Calibri"/>
        </a:defRPr>
      </a:lvl9pPr>
    </p:titleStyle>
    <p:bodyStyle>
      <a:lvl1pPr marL="685800" marR="0" indent="-685800" algn="l" defTabSz="91440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Calibri"/>
          <a:ea typeface="Calibri"/>
          <a:cs typeface="Calibri"/>
          <a:sym typeface="Calibri"/>
        </a:defRPr>
      </a:lvl1pPr>
      <a:lvl2pPr marL="996044" marR="0" indent="-653144" algn="l" defTabSz="91440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Calibri"/>
          <a:ea typeface="Calibri"/>
          <a:cs typeface="Calibri"/>
          <a:sym typeface="Calibri"/>
        </a:defRPr>
      </a:lvl2pPr>
      <a:lvl3pPr marL="1295400" marR="0" indent="-609600" algn="l" defTabSz="91440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Calibri"/>
          <a:ea typeface="Calibri"/>
          <a:cs typeface="Calibri"/>
          <a:sym typeface="Calibri"/>
        </a:defRPr>
      </a:lvl3pPr>
      <a:lvl4pPr marL="1760220" marR="0" indent="-731520" algn="l" defTabSz="91440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Calibri"/>
          <a:ea typeface="Calibri"/>
          <a:cs typeface="Calibri"/>
          <a:sym typeface="Calibri"/>
        </a:defRPr>
      </a:lvl4pPr>
      <a:lvl5pPr marL="2103120" marR="0" indent="-731520" algn="l" defTabSz="91440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Calibri"/>
          <a:ea typeface="Calibri"/>
          <a:cs typeface="Calibri"/>
          <a:sym typeface="Calibri"/>
        </a:defRPr>
      </a:lvl5pPr>
      <a:lvl6pPr marL="2446020" marR="0" indent="-731520" algn="l" defTabSz="91440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Calibri"/>
          <a:ea typeface="Calibri"/>
          <a:cs typeface="Calibri"/>
          <a:sym typeface="Calibri"/>
        </a:defRPr>
      </a:lvl6pPr>
      <a:lvl7pPr marL="2788920" marR="0" indent="-731520" algn="l" defTabSz="91440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Calibri"/>
          <a:ea typeface="Calibri"/>
          <a:cs typeface="Calibri"/>
          <a:sym typeface="Calibri"/>
        </a:defRPr>
      </a:lvl7pPr>
      <a:lvl8pPr marL="3131820" marR="0" indent="-731520" algn="l" defTabSz="91440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Calibri"/>
          <a:ea typeface="Calibri"/>
          <a:cs typeface="Calibri"/>
          <a:sym typeface="Calibri"/>
        </a:defRPr>
      </a:lvl8pPr>
      <a:lvl9pPr marL="3474720" marR="0" indent="-731520" algn="l" defTabSz="914400" latinLnBrk="0">
        <a:lnSpc>
          <a:spcPct val="100000"/>
        </a:lnSpc>
        <a:spcBef>
          <a:spcPts val="1500"/>
        </a:spcBef>
        <a:spcAft>
          <a:spcPts val="0"/>
        </a:spcAft>
        <a:buClrTx/>
        <a:buSzPct val="100000"/>
        <a:buFont typeface="Arial"/>
        <a:buChar char="•"/>
        <a:tabLst/>
        <a:defRPr b="0" baseline="0" cap="none" i="0" spc="0" strike="noStrike" sz="6400" u="none">
          <a:ln>
            <a:noFill/>
          </a:ln>
          <a:solidFill>
            <a:srgbClr val="000000"/>
          </a:solidFill>
          <a:uFillTx/>
          <a:latin typeface="Calibri"/>
          <a:ea typeface="Calibri"/>
          <a:cs typeface="Calibri"/>
          <a:sym typeface="Calibri"/>
        </a:defRPr>
      </a:lvl9pPr>
    </p:bodyStyle>
    <p:otherStyle>
      <a:lvl1pPr marL="0" marR="0" indent="0" algn="r" defTabSz="12192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1pPr>
      <a:lvl2pPr marL="0" marR="0" indent="457200" algn="r" defTabSz="12192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2pPr>
      <a:lvl3pPr marL="0" marR="0" indent="914400" algn="r" defTabSz="12192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3pPr>
      <a:lvl4pPr marL="0" marR="0" indent="1371600" algn="r" defTabSz="12192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4pPr>
      <a:lvl5pPr marL="0" marR="0" indent="1828800" algn="r" defTabSz="12192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5pPr>
      <a:lvl6pPr marL="0" marR="0" indent="2286000" algn="r" defTabSz="12192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6pPr>
      <a:lvl7pPr marL="0" marR="0" indent="2743200" algn="r" defTabSz="12192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7pPr>
      <a:lvl8pPr marL="0" marR="0" indent="3200400" algn="r" defTabSz="12192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8pPr>
      <a:lvl9pPr marL="0" marR="0" indent="3657600" algn="r" defTabSz="12192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4.jpe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5.jpeg"/></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s>

</file>

<file path=ppt/slides/_rels/slide1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9.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0.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2.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4.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5.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6.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s>

</file>

<file path=ppt/slides/_rels/slide1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8.png"/></Relationships>

</file>

<file path=ppt/slides/_rels/slide1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9.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0.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1.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2.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3.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4.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5.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6.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8.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9.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0.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1.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2.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s>

</file>

<file path=ppt/slides/_rels/slide1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3.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4.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5.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7.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8.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9.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0.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1.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2.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3.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4.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5.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5.jpe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s>

</file>

<file path=ppt/slides/_rels/slide1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7.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8.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9.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0.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1.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2.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3.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4.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6.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7.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8.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9.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0.png"/></Relationships>

</file>

<file path=ppt/slides/_rels/slide17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1.png"/></Relationships>

</file>

<file path=ppt/slides/_rels/slide17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2.png"/></Relationships>

</file>

<file path=ppt/slides/_rels/slide1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3.png"/></Relationships>

</file>

<file path=ppt/slides/_rels/slide17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4.png"/></Relationships>

</file>

<file path=ppt/slides/_rels/slide1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gif"/></Relationships>

</file>

<file path=ppt/slides/_rels/slide18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6.png"/></Relationships>

</file>

<file path=ppt/slides/_rels/slide18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7.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8.png"/></Relationships>

</file>

<file path=ppt/slides/_rels/slide18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9.png"/></Relationships>

</file>

<file path=ppt/slides/_rels/slide18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0.png"/></Relationships>

</file>

<file path=ppt/slides/_rels/slide18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1.png"/></Relationships>

</file>

<file path=ppt/slides/_rels/slide18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2.png"/></Relationships>

</file>

<file path=ppt/slides/_rels/slide18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3.png"/></Relationships>

</file>

<file path=ppt/slides/_rels/slide18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4.png"/></Relationships>

</file>

<file path=ppt/slides/_rels/slide18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9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6.png"/></Relationships>

</file>

<file path=ppt/slides/_rels/slide19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7.png"/></Relationships>

</file>

<file path=ppt/slides/_rels/slide19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8.png"/></Relationships>

</file>

<file path=ppt/slides/_rels/slide19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9.png"/></Relationships>

</file>

<file path=ppt/slides/_rels/slide19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0.png"/></Relationships>

</file>

<file path=ppt/slides/_rels/slide19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1.png"/></Relationships>

</file>

<file path=ppt/slides/_rels/slide19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2.png"/></Relationships>

</file>

<file path=ppt/slides/_rels/slide19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3.png"/></Relationships>

</file>

<file path=ppt/slides/_rels/slide19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4.png"/></Relationships>

</file>

<file path=ppt/slides/_rels/slide19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7.png"/></Relationships>

</file>

<file path=ppt/slides/_rels/slide20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6.png"/></Relationships>

</file>

<file path=ppt/slides/_rels/slide20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7.png"/></Relationships>

</file>

<file path=ppt/slides/_rels/slide20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8.png"/></Relationships>

</file>

<file path=ppt/slides/_rels/slide20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8.png"/><Relationship Id="rId3"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jpeg"/><Relationship Id="rId3" Type="http://schemas.openxmlformats.org/officeDocument/2006/relationships/image" Target="../media/image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6.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3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28.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4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 Id="rId3" Type="http://schemas.openxmlformats.org/officeDocument/2006/relationships/image" Target="../media/image2.g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3.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 Id="rId3" Type="http://schemas.openxmlformats.org/officeDocument/2006/relationships/image" Target="../media/image7.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s>

</file>

<file path=ppt/slides/_rels/slide63.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8.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 Id="rId3" Type="http://schemas.openxmlformats.org/officeDocument/2006/relationships/image" Target="../media/image9.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jpe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jpeg"/></Relationships>

</file>

<file path=ppt/slides/_rels/slide80.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jpeg"/></Relationships>

</file>

<file path=ppt/slides/_rels/slide8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2.jpeg"/></Relationships>

</file>

<file path=ppt/slides/_rels/slide8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3.jpeg"/></Relationships>

</file>

<file path=ppt/slides/_rels/slide84.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4.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5.jpe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6.jpeg"/></Relationships>

</file>

<file path=ppt/slides/_rels/slide87.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7.jpeg"/></Relationships>

</file>

<file path=ppt/slides/_rels/slide88.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8.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9.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 Id="rId3" Type="http://schemas.openxmlformats.org/officeDocument/2006/relationships/image" Target="../media/image11.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0.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1.jpeg"/></Relationships>

</file>

<file path=ppt/slides/_rels/slide9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2.jpeg"/></Relationships>

</file>

<file path=ppt/slides/_rels/slide93.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3.jpeg"/></Relationships>

</file>

<file path=ppt/slides/_rels/slide96.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23" name="qiskit.gif" descr="qiskit.gif"/>
          <p:cNvPicPr>
            <a:picLocks noChangeAspect="0"/>
          </p:cNvPicPr>
          <p:nvPr/>
        </p:nvPicPr>
        <p:blipFill>
          <a:blip r:embed="rId2">
            <a:extLst/>
          </a:blip>
          <a:stretch>
            <a:fillRect/>
          </a:stretch>
        </p:blipFill>
        <p:spPr>
          <a:xfrm>
            <a:off x="8892299" y="3558300"/>
            <a:ext cx="6599401" cy="6599400"/>
          </a:xfrm>
          <a:prstGeom prst="rect">
            <a:avLst/>
          </a:prstGeom>
          <a:ln w="12700">
            <a:miter lim="400000"/>
          </a:ln>
        </p:spPr>
      </p:pic>
      <p:sp>
        <p:nvSpPr>
          <p:cNvPr id="224" name="Mirko Amico"/>
          <p:cNvSpPr txBox="1"/>
          <p:nvPr/>
        </p:nvSpPr>
        <p:spPr>
          <a:xfrm>
            <a:off x="10884649" y="1642606"/>
            <a:ext cx="261470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defRPr>
            </a:lvl1pPr>
          </a:lstStyle>
          <a:p>
            <a:pPr/>
            <a:r>
              <a:t>Mirko Amico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xfrm>
            <a:off x="-1" y="-21401"/>
            <a:ext cx="24384001" cy="1516193"/>
          </a:xfrm>
          <a:prstGeom prst="rect">
            <a:avLst/>
          </a:prstGeom>
          <a:solidFill>
            <a:srgbClr val="154DD2"/>
          </a:solidFill>
        </p:spPr>
        <p:txBody>
          <a:bodyPr/>
          <a:lstStyle>
            <a:lvl1pPr algn="l">
              <a:defRPr b="1" sz="3400">
                <a:solidFill>
                  <a:srgbClr val="FFFFFF"/>
                </a:solidFill>
                <a:latin typeface="IBM Plex Sans"/>
                <a:ea typeface="IBM Plex Sans"/>
                <a:cs typeface="IBM Plex Sans"/>
                <a:sym typeface="IBM Plex Sans"/>
              </a:defRPr>
            </a:lvl1pPr>
          </a:lstStyle>
          <a:p>
            <a:pPr/>
            <a:r>
              <a:t>4. Quantum experiments on the cloud</a:t>
            </a:r>
          </a:p>
        </p:txBody>
      </p:sp>
      <p:sp>
        <p:nvSpPr>
          <p:cNvPr id="29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Have a hands-on experience of the quantum algorithms that promise a quantum-advantage"/>
          <p:cNvSpPr txBox="1"/>
          <p:nvPr/>
        </p:nvSpPr>
        <p:spPr>
          <a:xfrm>
            <a:off x="-1" y="1494791"/>
            <a:ext cx="24223036" cy="1818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Have a hands-on experience of the quantum algorithms that promise a </a:t>
            </a:r>
            <a:r>
              <a:rPr>
                <a:latin typeface="IBM Plex Sans Medium"/>
                <a:ea typeface="IBM Plex Sans Medium"/>
                <a:cs typeface="IBM Plex Sans Medium"/>
                <a:sym typeface="IBM Plex Sans Medium"/>
              </a:rPr>
              <a:t>quantum-advantage </a:t>
            </a:r>
          </a:p>
        </p:txBody>
      </p:sp>
      <p:sp>
        <p:nvSpPr>
          <p:cNvPr id="299" name="Deutsch-Jozsa algorithm"/>
          <p:cNvSpPr txBox="1"/>
          <p:nvPr/>
        </p:nvSpPr>
        <p:spPr>
          <a:xfrm>
            <a:off x="677122" y="7109766"/>
            <a:ext cx="6047741" cy="9042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000">
                <a:latin typeface="IBM Plex Sans Medium"/>
                <a:ea typeface="IBM Plex Sans Medium"/>
                <a:cs typeface="IBM Plex Sans Medium"/>
                <a:sym typeface="IBM Plex Sans Medium"/>
              </a:defRPr>
            </a:pPr>
            <a:r>
              <a:t>Deutsch-Jozsa algorithm</a:t>
            </a:r>
          </a:p>
        </p:txBody>
      </p:sp>
      <p:sp>
        <p:nvSpPr>
          <p:cNvPr id="300" name="Bernstein-Vazirani algorithm"/>
          <p:cNvSpPr txBox="1"/>
          <p:nvPr/>
        </p:nvSpPr>
        <p:spPr>
          <a:xfrm>
            <a:off x="6926140" y="12619142"/>
            <a:ext cx="6914897" cy="9042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000">
                <a:latin typeface="IBM Plex Sans Medium"/>
                <a:ea typeface="IBM Plex Sans Medium"/>
                <a:cs typeface="IBM Plex Sans Medium"/>
                <a:sym typeface="IBM Plex Sans Medium"/>
              </a:defRPr>
            </a:pPr>
            <a:r>
              <a:t>Bernstein-Vazirani algorithm</a:t>
            </a:r>
          </a:p>
        </p:txBody>
      </p:sp>
      <p:sp>
        <p:nvSpPr>
          <p:cNvPr id="301" name="Simon algorithm"/>
          <p:cNvSpPr txBox="1"/>
          <p:nvPr/>
        </p:nvSpPr>
        <p:spPr>
          <a:xfrm>
            <a:off x="16020065" y="8767028"/>
            <a:ext cx="4081273" cy="9042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000">
                <a:latin typeface="IBM Plex Sans Medium"/>
                <a:ea typeface="IBM Plex Sans Medium"/>
                <a:cs typeface="IBM Plex Sans Medium"/>
                <a:sym typeface="IBM Plex Sans Medium"/>
              </a:defRPr>
            </a:pPr>
            <a:r>
              <a:t>Simon algorithm</a:t>
            </a:r>
          </a:p>
        </p:txBody>
      </p:sp>
      <p:pic>
        <p:nvPicPr>
          <p:cNvPr id="302" name="deutsch_ex1.jpeg" descr="deutsch_ex1.jpeg"/>
          <p:cNvPicPr>
            <a:picLocks noChangeAspect="1"/>
          </p:cNvPicPr>
          <p:nvPr/>
        </p:nvPicPr>
        <p:blipFill>
          <a:blip r:embed="rId2">
            <a:extLst/>
          </a:blip>
          <a:stretch>
            <a:fillRect/>
          </a:stretch>
        </p:blipFill>
        <p:spPr>
          <a:xfrm>
            <a:off x="269706" y="3871819"/>
            <a:ext cx="6665300" cy="3237947"/>
          </a:xfrm>
          <a:prstGeom prst="rect">
            <a:avLst/>
          </a:prstGeom>
          <a:ln w="12700">
            <a:miter lim="400000"/>
          </a:ln>
        </p:spPr>
      </p:pic>
      <p:pic>
        <p:nvPicPr>
          <p:cNvPr id="303" name="vazirani_ex1.jpeg" descr="vazirani_ex1.jpeg"/>
          <p:cNvPicPr>
            <a:picLocks noChangeAspect="1"/>
          </p:cNvPicPr>
          <p:nvPr/>
        </p:nvPicPr>
        <p:blipFill>
          <a:blip r:embed="rId3">
            <a:extLst/>
          </a:blip>
          <a:stretch>
            <a:fillRect/>
          </a:stretch>
        </p:blipFill>
        <p:spPr>
          <a:xfrm>
            <a:off x="6527589" y="8122683"/>
            <a:ext cx="7063851" cy="4663891"/>
          </a:xfrm>
          <a:prstGeom prst="rect">
            <a:avLst/>
          </a:prstGeom>
          <a:ln w="12700">
            <a:miter lim="400000"/>
          </a:ln>
        </p:spPr>
      </p:pic>
      <p:pic>
        <p:nvPicPr>
          <p:cNvPr id="304" name="simon_ex1.jpeg" descr="simon_ex1.jpeg"/>
          <p:cNvPicPr>
            <a:picLocks noChangeAspect="1"/>
          </p:cNvPicPr>
          <p:nvPr/>
        </p:nvPicPr>
        <p:blipFill>
          <a:blip r:embed="rId4">
            <a:extLst/>
          </a:blip>
          <a:stretch>
            <a:fillRect/>
          </a:stretch>
        </p:blipFill>
        <p:spPr>
          <a:xfrm>
            <a:off x="13146923" y="2945335"/>
            <a:ext cx="9719183" cy="582169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99"/>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0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03"/>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3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304"/>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3" grpId="4"/>
      <p:bldP build="whole" bldLvl="1" animBg="1" rev="0" advAuto="0" spid="298" grpId="1"/>
      <p:bldP build="whole" bldLvl="1" animBg="1" rev="0" advAuto="0" spid="299" grpId="2"/>
      <p:bldP build="whole" bldLvl="1" animBg="1" rev="0" advAuto="0" spid="302" grpId="3"/>
      <p:bldP build="whole" bldLvl="1" animBg="1" rev="0" advAuto="0" spid="301" grpId="7"/>
      <p:bldP build="whole" bldLvl="1" animBg="1" rev="0" advAuto="0" spid="300" grpId="5"/>
      <p:bldP build="whole" bldLvl="1" animBg="1" rev="0" advAuto="0" spid="304" grpId="6"/>
    </p:bld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22"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23"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24" name="Let"/>
          <p:cNvSpPr/>
          <p:nvPr/>
        </p:nvSpPr>
        <p:spPr>
          <a:xfrm>
            <a:off x="4069780" y="3518480"/>
            <a:ext cx="8568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Let</a:t>
            </a:r>
          </a:p>
        </p:txBody>
      </p:sp>
      <p:sp>
        <p:nvSpPr>
          <p:cNvPr id="925" name="Q"/>
          <p:cNvSpPr/>
          <p:nvPr/>
        </p:nvSpPr>
        <p:spPr>
          <a:xfrm>
            <a:off x="4878689" y="3645774"/>
            <a:ext cx="526353"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p>
        </p:txBody>
      </p:sp>
      <p:sp>
        <p:nvSpPr>
          <p:cNvPr id="926" name="be the qubits of the input circuit, and…"/>
          <p:cNvSpPr/>
          <p:nvPr/>
        </p:nvSpPr>
        <p:spPr>
          <a:xfrm>
            <a:off x="5416347" y="3518480"/>
            <a:ext cx="8351274" cy="23892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be the qubits of the input circuit, and</a:t>
            </a:r>
          </a:p>
          <a:p>
            <a:pPr algn="l" defTabSz="790646">
              <a:lnSpc>
                <a:spcPts val="800"/>
              </a:lnSpc>
              <a:defRPr b="0" sz="5600">
                <a:latin typeface="Gill Sans"/>
                <a:ea typeface="Gill Sans"/>
                <a:cs typeface="Gill Sans"/>
                <a:sym typeface="Gill Sans"/>
              </a:defRPr>
            </a:pPr>
          </a:p>
          <a:p>
            <a:pPr algn="l" defTabSz="618766">
              <a:lnSpc>
                <a:spcPts val="4900"/>
              </a:lnSpc>
              <a:tabLst>
                <a:tab pos="5321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architecture.</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53975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Now repeat:</a:t>
            </a:r>
          </a:p>
        </p:txBody>
      </p:sp>
      <p:sp>
        <p:nvSpPr>
          <p:cNvPr id="927" name="V"/>
          <p:cNvSpPr/>
          <p:nvPr/>
        </p:nvSpPr>
        <p:spPr>
          <a:xfrm>
            <a:off x="13875939" y="3645774"/>
            <a:ext cx="466078"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p>
        </p:txBody>
      </p:sp>
      <p:sp>
        <p:nvSpPr>
          <p:cNvPr id="928" name="the vertices (qubits) of the"/>
          <p:cNvSpPr/>
          <p:nvPr/>
        </p:nvSpPr>
        <p:spPr>
          <a:xfrm>
            <a:off x="14421262" y="3518480"/>
            <a:ext cx="589600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vertices (qubits) of the</a:t>
            </a:r>
          </a:p>
        </p:txBody>
      </p:sp>
      <p:sp>
        <p:nvSpPr>
          <p:cNvPr id="929" name="1. Execute as many gates as possible"/>
          <p:cNvSpPr/>
          <p:nvPr/>
        </p:nvSpPr>
        <p:spPr>
          <a:xfrm>
            <a:off x="3976747" y="6160477"/>
            <a:ext cx="8210643"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1. Execute as many gates as possible</a:t>
            </a:r>
          </a:p>
        </p:txBody>
      </p:sp>
      <p:sp>
        <p:nvSpPr>
          <p:cNvPr id="930" name="6 . 3"/>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6 . 3</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32"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33"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34" name="Let"/>
          <p:cNvSpPr/>
          <p:nvPr/>
        </p:nvSpPr>
        <p:spPr>
          <a:xfrm>
            <a:off x="4069780" y="3518480"/>
            <a:ext cx="8568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Let</a:t>
            </a:r>
          </a:p>
        </p:txBody>
      </p:sp>
      <p:sp>
        <p:nvSpPr>
          <p:cNvPr id="935" name="Q"/>
          <p:cNvSpPr/>
          <p:nvPr/>
        </p:nvSpPr>
        <p:spPr>
          <a:xfrm>
            <a:off x="4878689" y="3645757"/>
            <a:ext cx="526353"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p>
        </p:txBody>
      </p:sp>
      <p:sp>
        <p:nvSpPr>
          <p:cNvPr id="936" name="be the qubits of the input circuit, and…"/>
          <p:cNvSpPr/>
          <p:nvPr/>
        </p:nvSpPr>
        <p:spPr>
          <a:xfrm>
            <a:off x="5416347" y="3518480"/>
            <a:ext cx="8351274" cy="23892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be the qubits of the input circuit, and</a:t>
            </a:r>
          </a:p>
          <a:p>
            <a:pPr algn="l" defTabSz="790646">
              <a:lnSpc>
                <a:spcPts val="800"/>
              </a:lnSpc>
              <a:defRPr b="0" sz="5600">
                <a:latin typeface="Gill Sans"/>
                <a:ea typeface="Gill Sans"/>
                <a:cs typeface="Gill Sans"/>
                <a:sym typeface="Gill Sans"/>
              </a:defRPr>
            </a:pPr>
          </a:p>
          <a:p>
            <a:pPr algn="l" defTabSz="618766">
              <a:lnSpc>
                <a:spcPts val="4900"/>
              </a:lnSpc>
              <a:tabLst>
                <a:tab pos="5321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architecture.</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53975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Now repeat:</a:t>
            </a:r>
          </a:p>
        </p:txBody>
      </p:sp>
      <p:sp>
        <p:nvSpPr>
          <p:cNvPr id="937" name="V"/>
          <p:cNvSpPr/>
          <p:nvPr/>
        </p:nvSpPr>
        <p:spPr>
          <a:xfrm>
            <a:off x="13875939" y="3645757"/>
            <a:ext cx="466078"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p>
        </p:txBody>
      </p:sp>
      <p:sp>
        <p:nvSpPr>
          <p:cNvPr id="938" name="the vertices (qubits) of the"/>
          <p:cNvSpPr/>
          <p:nvPr/>
        </p:nvSpPr>
        <p:spPr>
          <a:xfrm>
            <a:off x="14421262" y="3518480"/>
            <a:ext cx="589600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vertices (qubits) of the</a:t>
            </a:r>
          </a:p>
        </p:txBody>
      </p:sp>
      <p:sp>
        <p:nvSpPr>
          <p:cNvPr id="939" name="1. Execute as many gates as possible…"/>
          <p:cNvSpPr/>
          <p:nvPr/>
        </p:nvSpPr>
        <p:spPr>
          <a:xfrm>
            <a:off x="3976747" y="6160460"/>
            <a:ext cx="12751153" cy="213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1. Execute as many gates as possible</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2. Use the placement algorithm to find a new placement,</a:t>
            </a:r>
          </a:p>
          <a:p>
            <a:pPr algn="l" defTabSz="790646">
              <a:lnSpc>
                <a:spcPts val="8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qubits to vertices</a:t>
            </a:r>
          </a:p>
        </p:txBody>
      </p:sp>
      <p:sp>
        <p:nvSpPr>
          <p:cNvPr id="940" name="p : Q⥎V"/>
          <p:cNvSpPr/>
          <p:nvPr/>
        </p:nvSpPr>
        <p:spPr>
          <a:xfrm>
            <a:off x="16836911" y="6856401"/>
            <a:ext cx="1970052" cy="7292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p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V</a:t>
            </a:r>
          </a:p>
        </p:txBody>
      </p:sp>
      <p:sp>
        <p:nvSpPr>
          <p:cNvPr id="941" name=", of"/>
          <p:cNvSpPr/>
          <p:nvPr/>
        </p:nvSpPr>
        <p:spPr>
          <a:xfrm>
            <a:off x="18802698" y="6856401"/>
            <a:ext cx="857074"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 of</a:t>
            </a:r>
          </a:p>
        </p:txBody>
      </p:sp>
      <p:sp>
        <p:nvSpPr>
          <p:cNvPr id="942" name="6 . 3"/>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6 . 3</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4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45"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46" name="Let"/>
          <p:cNvSpPr/>
          <p:nvPr/>
        </p:nvSpPr>
        <p:spPr>
          <a:xfrm>
            <a:off x="4069780" y="3518463"/>
            <a:ext cx="8568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Let</a:t>
            </a:r>
          </a:p>
        </p:txBody>
      </p:sp>
      <p:sp>
        <p:nvSpPr>
          <p:cNvPr id="947" name="Q"/>
          <p:cNvSpPr/>
          <p:nvPr/>
        </p:nvSpPr>
        <p:spPr>
          <a:xfrm>
            <a:off x="4878689" y="3645740"/>
            <a:ext cx="526353"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p>
        </p:txBody>
      </p:sp>
      <p:sp>
        <p:nvSpPr>
          <p:cNvPr id="948" name="be the qubits of the input circuit, and…"/>
          <p:cNvSpPr/>
          <p:nvPr/>
        </p:nvSpPr>
        <p:spPr>
          <a:xfrm>
            <a:off x="5416347" y="3518463"/>
            <a:ext cx="8351274" cy="23892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be the qubits of the input circuit, and</a:t>
            </a:r>
          </a:p>
          <a:p>
            <a:pPr algn="l" defTabSz="790646">
              <a:lnSpc>
                <a:spcPts val="800"/>
              </a:lnSpc>
              <a:defRPr b="0" sz="5600">
                <a:latin typeface="Gill Sans"/>
                <a:ea typeface="Gill Sans"/>
                <a:cs typeface="Gill Sans"/>
                <a:sym typeface="Gill Sans"/>
              </a:defRPr>
            </a:pPr>
          </a:p>
          <a:p>
            <a:pPr algn="l" defTabSz="618766">
              <a:lnSpc>
                <a:spcPts val="4900"/>
              </a:lnSpc>
              <a:tabLst>
                <a:tab pos="5321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architecture.</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53975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Now repeat:</a:t>
            </a:r>
          </a:p>
        </p:txBody>
      </p:sp>
      <p:sp>
        <p:nvSpPr>
          <p:cNvPr id="949" name="V"/>
          <p:cNvSpPr/>
          <p:nvPr/>
        </p:nvSpPr>
        <p:spPr>
          <a:xfrm>
            <a:off x="13875939" y="3645740"/>
            <a:ext cx="466078"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p>
        </p:txBody>
      </p:sp>
      <p:sp>
        <p:nvSpPr>
          <p:cNvPr id="950" name="the vertices (qubits) of the"/>
          <p:cNvSpPr/>
          <p:nvPr/>
        </p:nvSpPr>
        <p:spPr>
          <a:xfrm>
            <a:off x="14421262" y="3518463"/>
            <a:ext cx="589600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vertices (qubits) of the</a:t>
            </a:r>
          </a:p>
        </p:txBody>
      </p:sp>
      <p:sp>
        <p:nvSpPr>
          <p:cNvPr id="951" name="1. Execute as many gates as possible…"/>
          <p:cNvSpPr/>
          <p:nvPr/>
        </p:nvSpPr>
        <p:spPr>
          <a:xfrm>
            <a:off x="3976747" y="6160443"/>
            <a:ext cx="12751153" cy="213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1. Execute as many gates as possible</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2. Use the placement algorithm to find a new placement,</a:t>
            </a:r>
          </a:p>
          <a:p>
            <a:pPr algn="l" defTabSz="790646">
              <a:lnSpc>
                <a:spcPts val="8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qubits to vertices</a:t>
            </a:r>
          </a:p>
        </p:txBody>
      </p:sp>
      <p:sp>
        <p:nvSpPr>
          <p:cNvPr id="952" name="p : Q⥎V"/>
          <p:cNvSpPr/>
          <p:nvPr/>
        </p:nvSpPr>
        <p:spPr>
          <a:xfrm>
            <a:off x="16836911" y="6856384"/>
            <a:ext cx="1970052" cy="7292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p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V</a:t>
            </a:r>
          </a:p>
        </p:txBody>
      </p:sp>
      <p:sp>
        <p:nvSpPr>
          <p:cNvPr id="953" name=", of"/>
          <p:cNvSpPr/>
          <p:nvPr/>
        </p:nvSpPr>
        <p:spPr>
          <a:xfrm>
            <a:off x="18802698" y="6856384"/>
            <a:ext cx="857074"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 of</a:t>
            </a:r>
          </a:p>
        </p:txBody>
      </p:sp>
      <p:sp>
        <p:nvSpPr>
          <p:cNvPr id="954" name="3. Use the routing algorithm to construct a circuit implementing the…"/>
          <p:cNvSpPr/>
          <p:nvPr/>
        </p:nvSpPr>
        <p:spPr>
          <a:xfrm>
            <a:off x="3976747" y="8289414"/>
            <a:ext cx="15199735" cy="1320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3. Use the routing algorithm to construct a circuit implementing the</a:t>
            </a:r>
          </a:p>
          <a:p>
            <a:pPr algn="l" defTabSz="790646">
              <a:lnSpc>
                <a:spcPts val="500"/>
              </a:lnSpc>
              <a:defRPr b="0" sz="5600">
                <a:latin typeface="Gill Sans"/>
                <a:ea typeface="Gill Sans"/>
                <a:cs typeface="Gill Sans"/>
                <a:sym typeface="Gill Sans"/>
              </a:defRPr>
            </a:pPr>
          </a:p>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partial permutation </a:t>
            </a:r>
            <a:r>
              <a:rPr i="1" sz="4000">
                <a:solidFill>
                  <a:srgbClr val="FEFEFE"/>
                </a:solidFill>
                <a:latin typeface="Times New Roman"/>
                <a:ea typeface="Times New Roman"/>
                <a:cs typeface="Times New Roman"/>
                <a:sym typeface="Times New Roman"/>
              </a:rPr>
              <a:t>p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p</a:t>
            </a:r>
            <a:r>
              <a:rPr sz="4000">
                <a:solidFill>
                  <a:srgbClr val="FEFEFE"/>
                </a:solidFill>
                <a:latin typeface="Times New Roman"/>
                <a:ea typeface="Times New Roman"/>
                <a:cs typeface="Times New Roman"/>
                <a:sym typeface="Times New Roman"/>
              </a:rPr>
              <a:t>^</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V</a:t>
            </a:r>
          </a:p>
        </p:txBody>
      </p:sp>
      <p:sp>
        <p:nvSpPr>
          <p:cNvPr id="955" name="6 . 3"/>
          <p:cNvSpPr/>
          <p:nvPr/>
        </p:nvSpPr>
        <p:spPr>
          <a:xfrm>
            <a:off x="20273714" y="13343004"/>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6 . 3</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57"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58"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59" name="Let"/>
          <p:cNvSpPr/>
          <p:nvPr/>
        </p:nvSpPr>
        <p:spPr>
          <a:xfrm>
            <a:off x="4069780" y="3518480"/>
            <a:ext cx="8568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Let</a:t>
            </a:r>
          </a:p>
        </p:txBody>
      </p:sp>
      <p:sp>
        <p:nvSpPr>
          <p:cNvPr id="960" name="Q"/>
          <p:cNvSpPr/>
          <p:nvPr/>
        </p:nvSpPr>
        <p:spPr>
          <a:xfrm>
            <a:off x="4878689" y="3645774"/>
            <a:ext cx="526353"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p>
        </p:txBody>
      </p:sp>
      <p:sp>
        <p:nvSpPr>
          <p:cNvPr id="961" name="be the qubits of the input circuit, and…"/>
          <p:cNvSpPr/>
          <p:nvPr/>
        </p:nvSpPr>
        <p:spPr>
          <a:xfrm>
            <a:off x="5416347" y="3518480"/>
            <a:ext cx="8351274" cy="23892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be the qubits of the input circuit, and</a:t>
            </a:r>
          </a:p>
          <a:p>
            <a:pPr algn="l" defTabSz="790646">
              <a:lnSpc>
                <a:spcPts val="800"/>
              </a:lnSpc>
              <a:defRPr b="0" sz="5600">
                <a:latin typeface="Gill Sans"/>
                <a:ea typeface="Gill Sans"/>
                <a:cs typeface="Gill Sans"/>
                <a:sym typeface="Gill Sans"/>
              </a:defRPr>
            </a:pPr>
          </a:p>
          <a:p>
            <a:pPr algn="l" defTabSz="618766">
              <a:lnSpc>
                <a:spcPts val="4900"/>
              </a:lnSpc>
              <a:tabLst>
                <a:tab pos="5321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architecture.</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53975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Now repeat:</a:t>
            </a:r>
          </a:p>
        </p:txBody>
      </p:sp>
      <p:sp>
        <p:nvSpPr>
          <p:cNvPr id="962" name="V"/>
          <p:cNvSpPr/>
          <p:nvPr/>
        </p:nvSpPr>
        <p:spPr>
          <a:xfrm>
            <a:off x="13875939" y="3645774"/>
            <a:ext cx="466078"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p>
        </p:txBody>
      </p:sp>
      <p:sp>
        <p:nvSpPr>
          <p:cNvPr id="963" name="the vertices (qubits) of the"/>
          <p:cNvSpPr/>
          <p:nvPr/>
        </p:nvSpPr>
        <p:spPr>
          <a:xfrm>
            <a:off x="14421262" y="3518480"/>
            <a:ext cx="589600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vertices (qubits) of the</a:t>
            </a:r>
          </a:p>
        </p:txBody>
      </p:sp>
      <p:sp>
        <p:nvSpPr>
          <p:cNvPr id="964" name="1. Execute as many gates as possible…"/>
          <p:cNvSpPr/>
          <p:nvPr/>
        </p:nvSpPr>
        <p:spPr>
          <a:xfrm>
            <a:off x="3976747" y="6160477"/>
            <a:ext cx="12751153" cy="2133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1. Execute as many gates as possible</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2. Use the placement algorithm to find a new placement,</a:t>
            </a:r>
          </a:p>
          <a:p>
            <a:pPr algn="l" defTabSz="790646">
              <a:lnSpc>
                <a:spcPts val="8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qubits to vertices</a:t>
            </a:r>
          </a:p>
        </p:txBody>
      </p:sp>
      <p:sp>
        <p:nvSpPr>
          <p:cNvPr id="965" name="p : Q⥎V"/>
          <p:cNvSpPr/>
          <p:nvPr/>
        </p:nvSpPr>
        <p:spPr>
          <a:xfrm>
            <a:off x="16836911" y="6856418"/>
            <a:ext cx="1970052" cy="72920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p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V</a:t>
            </a:r>
          </a:p>
        </p:txBody>
      </p:sp>
      <p:sp>
        <p:nvSpPr>
          <p:cNvPr id="966" name=", of"/>
          <p:cNvSpPr/>
          <p:nvPr/>
        </p:nvSpPr>
        <p:spPr>
          <a:xfrm>
            <a:off x="18802698" y="6856418"/>
            <a:ext cx="857074"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 of</a:t>
            </a:r>
          </a:p>
        </p:txBody>
      </p:sp>
      <p:sp>
        <p:nvSpPr>
          <p:cNvPr id="967" name="3. Use the routing algorithm to construct a circuit implementing the…"/>
          <p:cNvSpPr/>
          <p:nvPr/>
        </p:nvSpPr>
        <p:spPr>
          <a:xfrm>
            <a:off x="3976747" y="8289448"/>
            <a:ext cx="15199735" cy="1320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3. Use the routing algorithm to construct a circuit implementing the</a:t>
            </a:r>
          </a:p>
          <a:p>
            <a:pPr algn="l" defTabSz="790646">
              <a:lnSpc>
                <a:spcPts val="500"/>
              </a:lnSpc>
              <a:defRPr b="0" sz="5600">
                <a:latin typeface="Gill Sans"/>
                <a:ea typeface="Gill Sans"/>
                <a:cs typeface="Gill Sans"/>
                <a:sym typeface="Gill Sans"/>
              </a:defRPr>
            </a:pPr>
          </a:p>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partial permutation </a:t>
            </a:r>
            <a:r>
              <a:rPr i="1" sz="4000">
                <a:solidFill>
                  <a:srgbClr val="FEFEFE"/>
                </a:solidFill>
                <a:latin typeface="Times New Roman"/>
                <a:ea typeface="Times New Roman"/>
                <a:cs typeface="Times New Roman"/>
                <a:sym typeface="Times New Roman"/>
              </a:rPr>
              <a:t>p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p</a:t>
            </a:r>
            <a:r>
              <a:rPr sz="4000">
                <a:solidFill>
                  <a:srgbClr val="FEFEFE"/>
                </a:solidFill>
                <a:latin typeface="Times New Roman"/>
                <a:ea typeface="Times New Roman"/>
                <a:cs typeface="Times New Roman"/>
                <a:sym typeface="Times New Roman"/>
              </a:rPr>
              <a:t>^</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V</a:t>
            </a:r>
          </a:p>
        </p:txBody>
      </p:sp>
      <p:sp>
        <p:nvSpPr>
          <p:cNvPr id="968" name="p^ : Q → V is the (injective) current placement of qubits on vertices."/>
          <p:cNvSpPr/>
          <p:nvPr/>
        </p:nvSpPr>
        <p:spPr>
          <a:xfrm>
            <a:off x="5006760" y="9717493"/>
            <a:ext cx="15131902"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861785" indent="-544285" algn="l" defTabSz="790646">
              <a:lnSpc>
                <a:spcPts val="4900"/>
              </a:lnSpc>
              <a:buClr>
                <a:srgbClr val="FFFFFF"/>
              </a:buClr>
              <a:buSzPct val="171000"/>
              <a:buChar char="•"/>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p</a:t>
            </a:r>
            <a:r>
              <a:rPr sz="4000">
                <a:solidFill>
                  <a:srgbClr val="FEFEFE"/>
                </a:solidFill>
                <a:latin typeface="Times New Roman"/>
                <a:ea typeface="Times New Roman"/>
                <a:cs typeface="Times New Roman"/>
                <a:sym typeface="Times New Roman"/>
              </a:rPr>
              <a:t>^ : </a:t>
            </a:r>
            <a:r>
              <a:rPr i="1" sz="4000">
                <a:solidFill>
                  <a:srgbClr val="FEFEFE"/>
                </a:solidFill>
                <a:latin typeface="Times New Roman"/>
                <a:ea typeface="Times New Roman"/>
                <a:cs typeface="Times New Roman"/>
                <a:sym typeface="Times New Roman"/>
              </a:rPr>
              <a:t>Q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is the (injective) current placement of qubits on vertices.</a:t>
            </a:r>
          </a:p>
        </p:txBody>
      </p:sp>
      <p:sp>
        <p:nvSpPr>
          <p:cNvPr id="969" name="6 . 3"/>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6 . 3</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71"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72"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73" name="Placing Qubits on the…"/>
          <p:cNvSpPr/>
          <p:nvPr/>
        </p:nvSpPr>
        <p:spPr>
          <a:xfrm>
            <a:off x="5979580" y="5103641"/>
            <a:ext cx="12744795" cy="3225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2200"/>
              </a:lnSpc>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Placing Qubits on the</a:t>
            </a:r>
          </a:p>
          <a:p>
            <a:pPr algn="l" defTabSz="790646">
              <a:lnSpc>
                <a:spcPts val="900"/>
              </a:lnSpc>
              <a:defRPr b="0" sz="5600">
                <a:solidFill>
                  <a:srgbClr val="FFFFFF"/>
                </a:solidFill>
                <a:latin typeface="Gill Sans"/>
                <a:ea typeface="Gill Sans"/>
                <a:cs typeface="Gill Sans"/>
                <a:sym typeface="Gill Sans"/>
              </a:defRPr>
            </a:pPr>
          </a:p>
          <a:p>
            <a:pPr algn="l" defTabSz="618766">
              <a:lnSpc>
                <a:spcPts val="12200"/>
              </a:lnSpc>
              <a:tabLst>
                <a:tab pos="2616200" algn="l"/>
              </a:tabLst>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Architecture</a:t>
            </a:r>
          </a:p>
        </p:txBody>
      </p:sp>
      <p:sp>
        <p:nvSpPr>
          <p:cNvPr id="974" name="7 . 1"/>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7 . 1</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76"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77"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78" name="Strategies…"/>
          <p:cNvSpPr/>
          <p:nvPr/>
        </p:nvSpPr>
        <p:spPr>
          <a:xfrm>
            <a:off x="4485813" y="3715626"/>
            <a:ext cx="14460307" cy="4140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58166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Strategies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By gate placement cost: Highest or lowest first</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Constrained to maximum matchings or not</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Place as many gates as possible—possibly at high cost—or fewer</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Partially move qubits of a gate closer</a:t>
            </a:r>
          </a:p>
        </p:txBody>
      </p:sp>
      <p:sp>
        <p:nvSpPr>
          <p:cNvPr id="979" name="Use rt(⋅ ) for depth or rs(⋅ ) for size. (Note: We approximate these"/>
          <p:cNvSpPr/>
          <p:nvPr/>
        </p:nvSpPr>
        <p:spPr>
          <a:xfrm>
            <a:off x="4485813" y="7848817"/>
            <a:ext cx="14868729"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Use rt(⋅ ) for depth or rs(⋅ ) for size. (Note: We approximate these</a:t>
            </a:r>
          </a:p>
        </p:txBody>
      </p:sp>
      <p:sp>
        <p:nvSpPr>
          <p:cNvPr id="980" name="theoretical quantities with our permuters)…"/>
          <p:cNvSpPr/>
          <p:nvPr/>
        </p:nvSpPr>
        <p:spPr>
          <a:xfrm>
            <a:off x="4485813" y="8544741"/>
            <a:ext cx="9474645" cy="139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theoretical quantities with our permuters)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Lookahead (slow)</a:t>
            </a:r>
          </a:p>
        </p:txBody>
      </p:sp>
      <p:sp>
        <p:nvSpPr>
          <p:cNvPr id="981" name="7 . 2"/>
          <p:cNvSpPr/>
          <p:nvPr/>
        </p:nvSpPr>
        <p:spPr>
          <a:xfrm>
            <a:off x="20273714" y="13343072"/>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7 . 2</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83"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84"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85" name="Example 1: Simple Size Mapper…"/>
          <p:cNvSpPr/>
          <p:nvPr/>
        </p:nvSpPr>
        <p:spPr>
          <a:xfrm>
            <a:off x="6419386" y="2529949"/>
            <a:ext cx="12126887" cy="4395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7800"/>
              </a:lnSpc>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Example 1: Simple Size Mapper</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Try to minimize the size overhead by the strategy:</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927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Lowest placement cost gate first</a:t>
            </a:r>
          </a:p>
          <a:p>
            <a:pPr algn="l" defTabSz="790646">
              <a:lnSpc>
                <a:spcPts val="500"/>
              </a:lnSpc>
              <a:defRPr b="0" sz="5600">
                <a:latin typeface="Gill Sans"/>
                <a:ea typeface="Gill Sans"/>
                <a:cs typeface="Gill Sans"/>
                <a:sym typeface="Gill Sans"/>
              </a:defRPr>
            </a:pPr>
          </a:p>
          <a:p>
            <a:pPr algn="l" defTabSz="618766">
              <a:lnSpc>
                <a:spcPts val="4900"/>
              </a:lnSpc>
              <a:tabLst>
                <a:tab pos="927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All edges allowed</a:t>
            </a:r>
          </a:p>
          <a:p>
            <a:pPr algn="l" defTabSz="790646">
              <a:lnSpc>
                <a:spcPts val="500"/>
              </a:lnSpc>
              <a:defRPr b="0" sz="5600">
                <a:latin typeface="Gill Sans"/>
                <a:ea typeface="Gill Sans"/>
                <a:cs typeface="Gill Sans"/>
                <a:sym typeface="Gill Sans"/>
              </a:defRPr>
            </a:pPr>
          </a:p>
          <a:p>
            <a:pPr algn="l" defTabSz="618766">
              <a:lnSpc>
                <a:spcPts val="4900"/>
              </a:lnSpc>
              <a:tabLst>
                <a:tab pos="927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Place only one gate</a:t>
            </a:r>
          </a:p>
        </p:txBody>
      </p:sp>
      <p:sp>
        <p:nvSpPr>
          <p:cNvPr id="986" name="Use rs(⋅) to compute the cost in size overhead"/>
          <p:cNvSpPr/>
          <p:nvPr/>
        </p:nvSpPr>
        <p:spPr>
          <a:xfrm>
            <a:off x="7358983" y="6920873"/>
            <a:ext cx="10298895"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Use rs(⋅) to compute the cost in size overhead</a:t>
            </a:r>
          </a:p>
        </p:txBody>
      </p:sp>
      <p:sp>
        <p:nvSpPr>
          <p:cNvPr id="987" name="7 . 3"/>
          <p:cNvSpPr/>
          <p:nvPr/>
        </p:nvSpPr>
        <p:spPr>
          <a:xfrm>
            <a:off x="20273714" y="13343055"/>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7 . 3</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89" name="Rectangle"/>
          <p:cNvSpPr/>
          <p:nvPr/>
        </p:nvSpPr>
        <p:spPr>
          <a:xfrm>
            <a:off x="3615890" y="17188"/>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90"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91" name="Example 1: Simple Size Mapper…"/>
          <p:cNvSpPr/>
          <p:nvPr/>
        </p:nvSpPr>
        <p:spPr>
          <a:xfrm>
            <a:off x="6419386" y="2529863"/>
            <a:ext cx="12126887" cy="4395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7800"/>
              </a:lnSpc>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Example 1: Simple Size Mapper</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Try to minimize the size overhead by the strategy:</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927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Lowest placement cost gate first</a:t>
            </a:r>
          </a:p>
          <a:p>
            <a:pPr algn="l" defTabSz="790646">
              <a:lnSpc>
                <a:spcPts val="500"/>
              </a:lnSpc>
              <a:defRPr b="0" sz="5600">
                <a:latin typeface="Gill Sans"/>
                <a:ea typeface="Gill Sans"/>
                <a:cs typeface="Gill Sans"/>
                <a:sym typeface="Gill Sans"/>
              </a:defRPr>
            </a:pPr>
          </a:p>
          <a:p>
            <a:pPr algn="l" defTabSz="618766">
              <a:lnSpc>
                <a:spcPts val="4900"/>
              </a:lnSpc>
              <a:tabLst>
                <a:tab pos="927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All edges allowed</a:t>
            </a:r>
          </a:p>
          <a:p>
            <a:pPr algn="l" defTabSz="790646">
              <a:lnSpc>
                <a:spcPts val="500"/>
              </a:lnSpc>
              <a:defRPr b="0" sz="5600">
                <a:latin typeface="Gill Sans"/>
                <a:ea typeface="Gill Sans"/>
                <a:cs typeface="Gill Sans"/>
                <a:sym typeface="Gill Sans"/>
              </a:defRPr>
            </a:pPr>
          </a:p>
          <a:p>
            <a:pPr algn="l" defTabSz="618766">
              <a:lnSpc>
                <a:spcPts val="4900"/>
              </a:lnSpc>
              <a:tabLst>
                <a:tab pos="927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Place only one gate</a:t>
            </a:r>
          </a:p>
        </p:txBody>
      </p:sp>
      <p:sp>
        <p:nvSpPr>
          <p:cNvPr id="992" name="Use rs(⋅) to compute the cost in size overhead"/>
          <p:cNvSpPr/>
          <p:nvPr/>
        </p:nvSpPr>
        <p:spPr>
          <a:xfrm>
            <a:off x="7358983" y="6920804"/>
            <a:ext cx="10298895"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Use rs(⋅) to compute the cost in size overhead</a:t>
            </a:r>
          </a:p>
        </p:txBody>
      </p:sp>
      <p:sp>
        <p:nvSpPr>
          <p:cNvPr id="993" name="Specifically, place just the lowest-cost two-qubit gate at lowest-cost edge"/>
          <p:cNvSpPr/>
          <p:nvPr/>
        </p:nvSpPr>
        <p:spPr>
          <a:xfrm>
            <a:off x="3974129" y="7874496"/>
            <a:ext cx="16437045"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Specifically, place just the lowest-cost two-qubit gate at lowest-cost edge</a:t>
            </a:r>
          </a:p>
        </p:txBody>
      </p:sp>
      <p:sp>
        <p:nvSpPr>
          <p:cNvPr id="994" name="min…"/>
          <p:cNvSpPr/>
          <p:nvPr/>
        </p:nvSpPr>
        <p:spPr>
          <a:xfrm>
            <a:off x="6299568" y="8828188"/>
            <a:ext cx="2269071" cy="105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400"/>
              </a:lnSpc>
              <a:tabLst>
                <a:tab pos="622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min</a:t>
            </a:r>
          </a:p>
          <a:p>
            <a:pPr algn="l" defTabSz="790646">
              <a:lnSpc>
                <a:spcPts val="2400"/>
              </a:lnSpc>
              <a:defRPr b="0" sz="5600">
                <a:latin typeface="Gill Sans"/>
                <a:ea typeface="Gill Sans"/>
                <a:cs typeface="Gill Sans"/>
                <a:sym typeface="Gill Sans"/>
              </a:defRPr>
            </a:pPr>
            <a:r>
              <a:rPr sz="2800">
                <a:solidFill>
                  <a:srgbClr val="FEFEFE"/>
                </a:solidFill>
                <a:latin typeface="Times New Roman"/>
                <a:ea typeface="Times New Roman"/>
                <a:cs typeface="Times New Roman"/>
                <a:sym typeface="Times New Roman"/>
              </a:rPr>
              <a:t> </a:t>
            </a:r>
            <a:r>
              <a:rPr sz="2800">
                <a:solidFill>
                  <a:srgbClr val="FEFEFE"/>
                </a:solidFill>
                <a:latin typeface="Times New Roman"/>
                <a:ea typeface="Times New Roman"/>
                <a:cs typeface="Times New Roman"/>
                <a:sym typeface="Times New Roman"/>
              </a:rPr>
              <a:t>(</a:t>
            </a:r>
            <a:r>
              <a:rPr i="1" sz="2800">
                <a:solidFill>
                  <a:srgbClr val="FEFEFE"/>
                </a:solidFill>
                <a:latin typeface="Times New Roman"/>
                <a:ea typeface="Times New Roman"/>
                <a:cs typeface="Times New Roman"/>
                <a:sym typeface="Times New Roman"/>
              </a:rPr>
              <a:t>q</a:t>
            </a:r>
            <a:r>
              <a:rPr sz="2000">
                <a:solidFill>
                  <a:srgbClr val="FEFEFE"/>
                </a:solidFill>
                <a:latin typeface="Times New Roman"/>
                <a:ea typeface="Times New Roman"/>
                <a:cs typeface="Times New Roman"/>
                <a:sym typeface="Times New Roman"/>
              </a:rPr>
              <a:t>1 </a:t>
            </a:r>
            <a:r>
              <a:rPr sz="2800">
                <a:solidFill>
                  <a:srgbClr val="FEFEFE"/>
                </a:solidFill>
                <a:latin typeface="Times New Roman"/>
                <a:ea typeface="Times New Roman"/>
                <a:cs typeface="Times New Roman"/>
                <a:sym typeface="Times New Roman"/>
              </a:rPr>
              <a:t>,</a:t>
            </a:r>
            <a:r>
              <a:rPr i="1" sz="2800">
                <a:solidFill>
                  <a:srgbClr val="FEFEFE"/>
                </a:solidFill>
                <a:latin typeface="Times New Roman"/>
                <a:ea typeface="Times New Roman"/>
                <a:cs typeface="Times New Roman"/>
                <a:sym typeface="Times New Roman"/>
              </a:rPr>
              <a:t>q</a:t>
            </a:r>
            <a:r>
              <a:rPr sz="2000">
                <a:solidFill>
                  <a:srgbClr val="FEFEFE"/>
                </a:solidFill>
                <a:latin typeface="Times New Roman"/>
                <a:ea typeface="Times New Roman"/>
                <a:cs typeface="Times New Roman"/>
                <a:sym typeface="Times New Roman"/>
              </a:rPr>
              <a:t>2 </a:t>
            </a:r>
            <a:r>
              <a:rPr sz="2800">
                <a:solidFill>
                  <a:srgbClr val="FEFEFE"/>
                </a:solidFill>
                <a:latin typeface="Times New Roman"/>
                <a:ea typeface="Times New Roman"/>
                <a:cs typeface="Times New Roman"/>
                <a:sym typeface="Times New Roman"/>
              </a:rPr>
              <a:t>)∈tg(</a:t>
            </a:r>
            <a:r>
              <a:rPr i="1" sz="2800">
                <a:solidFill>
                  <a:srgbClr val="FEFEFE"/>
                </a:solidFill>
                <a:latin typeface="Times New Roman"/>
                <a:ea typeface="Times New Roman"/>
                <a:cs typeface="Times New Roman"/>
                <a:sym typeface="Times New Roman"/>
              </a:rPr>
              <a:t>L</a:t>
            </a:r>
            <a:r>
              <a:rPr sz="2800">
                <a:solidFill>
                  <a:srgbClr val="FEFEFE"/>
                </a:solidFill>
                <a:latin typeface="Times New Roman"/>
                <a:ea typeface="Times New Roman"/>
                <a:cs typeface="Times New Roman"/>
                <a:sym typeface="Times New Roman"/>
              </a:rPr>
              <a:t>)</a:t>
            </a:r>
          </a:p>
        </p:txBody>
      </p:sp>
      <p:sp>
        <p:nvSpPr>
          <p:cNvPr id="995" name="min…"/>
          <p:cNvSpPr/>
          <p:nvPr/>
        </p:nvSpPr>
        <p:spPr>
          <a:xfrm>
            <a:off x="8526115" y="8828188"/>
            <a:ext cx="1701307" cy="105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400"/>
              </a:lnSpc>
              <a:tabLst>
                <a:tab pos="622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min</a:t>
            </a:r>
          </a:p>
          <a:p>
            <a:pPr algn="l" defTabSz="790646">
              <a:lnSpc>
                <a:spcPts val="2400"/>
              </a:lnSpc>
              <a:defRPr b="0" sz="5600">
                <a:latin typeface="Gill Sans"/>
                <a:ea typeface="Gill Sans"/>
                <a:cs typeface="Gill Sans"/>
                <a:sym typeface="Gill Sans"/>
              </a:defRPr>
            </a:pPr>
            <a:r>
              <a:rPr sz="2800">
                <a:solidFill>
                  <a:srgbClr val="FEFEFE"/>
                </a:solidFill>
                <a:latin typeface="Times New Roman"/>
                <a:ea typeface="Times New Roman"/>
                <a:cs typeface="Times New Roman"/>
                <a:sym typeface="Times New Roman"/>
              </a:rPr>
              <a:t> </a:t>
            </a:r>
            <a:r>
              <a:rPr sz="2800">
                <a:solidFill>
                  <a:srgbClr val="FEFEFE"/>
                </a:solidFill>
                <a:latin typeface="Times New Roman"/>
                <a:ea typeface="Times New Roman"/>
                <a:cs typeface="Times New Roman"/>
                <a:sym typeface="Times New Roman"/>
              </a:rPr>
              <a:t>(</a:t>
            </a:r>
            <a:r>
              <a:rPr i="1" sz="2800">
                <a:solidFill>
                  <a:srgbClr val="FEFEFE"/>
                </a:solidFill>
                <a:latin typeface="Times New Roman"/>
                <a:ea typeface="Times New Roman"/>
                <a:cs typeface="Times New Roman"/>
                <a:sym typeface="Times New Roman"/>
              </a:rPr>
              <a:t>v</a:t>
            </a:r>
            <a:r>
              <a:rPr sz="2000">
                <a:solidFill>
                  <a:srgbClr val="FEFEFE"/>
                </a:solidFill>
                <a:latin typeface="Times New Roman"/>
                <a:ea typeface="Times New Roman"/>
                <a:cs typeface="Times New Roman"/>
                <a:sym typeface="Times New Roman"/>
              </a:rPr>
              <a:t>1 </a:t>
            </a:r>
            <a:r>
              <a:rPr sz="2800">
                <a:solidFill>
                  <a:srgbClr val="FEFEFE"/>
                </a:solidFill>
                <a:latin typeface="Times New Roman"/>
                <a:ea typeface="Times New Roman"/>
                <a:cs typeface="Times New Roman"/>
                <a:sym typeface="Times New Roman"/>
              </a:rPr>
              <a:t>,</a:t>
            </a:r>
            <a:r>
              <a:rPr i="1" sz="2800">
                <a:solidFill>
                  <a:srgbClr val="FEFEFE"/>
                </a:solidFill>
                <a:latin typeface="Times New Roman"/>
                <a:ea typeface="Times New Roman"/>
                <a:cs typeface="Times New Roman"/>
                <a:sym typeface="Times New Roman"/>
              </a:rPr>
              <a:t>v</a:t>
            </a:r>
            <a:r>
              <a:rPr sz="2000">
                <a:solidFill>
                  <a:srgbClr val="FEFEFE"/>
                </a:solidFill>
                <a:latin typeface="Times New Roman"/>
                <a:ea typeface="Times New Roman"/>
                <a:cs typeface="Times New Roman"/>
                <a:sym typeface="Times New Roman"/>
              </a:rPr>
              <a:t>2 </a:t>
            </a:r>
            <a:r>
              <a:rPr sz="2800">
                <a:solidFill>
                  <a:srgbClr val="FEFEFE"/>
                </a:solidFill>
                <a:latin typeface="Times New Roman"/>
                <a:ea typeface="Times New Roman"/>
                <a:cs typeface="Times New Roman"/>
                <a:sym typeface="Times New Roman"/>
              </a:rPr>
              <a:t>)∈</a:t>
            </a:r>
            <a:r>
              <a:rPr i="1" sz="2800">
                <a:solidFill>
                  <a:srgbClr val="FEFEFE"/>
                </a:solidFill>
                <a:latin typeface="Times New Roman"/>
                <a:ea typeface="Times New Roman"/>
                <a:cs typeface="Times New Roman"/>
                <a:sym typeface="Times New Roman"/>
              </a:rPr>
              <a:t>E</a:t>
            </a:r>
          </a:p>
        </p:txBody>
      </p:sp>
      <p:sp>
        <p:nvSpPr>
          <p:cNvPr id="996" name="rs(G, (p + {q1"/>
          <p:cNvSpPr/>
          <p:nvPr/>
        </p:nvSpPr>
        <p:spPr>
          <a:xfrm>
            <a:off x="10276641" y="8828188"/>
            <a:ext cx="3115063"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rs(</a:t>
            </a:r>
            <a:r>
              <a:rPr i="1" sz="4000">
                <a:solidFill>
                  <a:srgbClr val="FEFEFE"/>
                </a:solidFill>
                <a:latin typeface="Times New Roman"/>
                <a:ea typeface="Times New Roman"/>
                <a:cs typeface="Times New Roman"/>
                <a:sym typeface="Times New Roman"/>
              </a:rPr>
              <a:t>G</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p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r>
              <a:rPr sz="2800">
                <a:solidFill>
                  <a:srgbClr val="FEFEFE"/>
                </a:solidFill>
                <a:latin typeface="Times New Roman"/>
                <a:ea typeface="Times New Roman"/>
                <a:cs typeface="Times New Roman"/>
                <a:sym typeface="Times New Roman"/>
              </a:rPr>
              <a:t>1</a:t>
            </a:r>
          </a:p>
        </p:txBody>
      </p:sp>
      <p:sp>
        <p:nvSpPr>
          <p:cNvPr id="997" name="↦ v1 , q2"/>
          <p:cNvSpPr/>
          <p:nvPr/>
        </p:nvSpPr>
        <p:spPr>
          <a:xfrm>
            <a:off x="13225116" y="8828188"/>
            <a:ext cx="1946247"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r>
              <a:rPr sz="2800">
                <a:solidFill>
                  <a:srgbClr val="FEFEFE"/>
                </a:solidFill>
                <a:latin typeface="Times New Roman"/>
                <a:ea typeface="Times New Roman"/>
                <a:cs typeface="Times New Roman"/>
                <a:sym typeface="Times New Roman"/>
              </a:rPr>
              <a:t>2</a:t>
            </a:r>
          </a:p>
        </p:txBody>
      </p:sp>
      <p:sp>
        <p:nvSpPr>
          <p:cNvPr id="998" name="↦ v2 }) ∘ p^−1"/>
          <p:cNvSpPr/>
          <p:nvPr/>
        </p:nvSpPr>
        <p:spPr>
          <a:xfrm>
            <a:off x="15158471" y="8763716"/>
            <a:ext cx="3274859" cy="78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 ∘ </a:t>
            </a:r>
            <a:r>
              <a:rPr i="1" sz="4000">
                <a:solidFill>
                  <a:srgbClr val="FEFEFE"/>
                </a:solidFill>
                <a:latin typeface="Times New Roman"/>
                <a:ea typeface="Times New Roman"/>
                <a:cs typeface="Times New Roman"/>
                <a:sym typeface="Times New Roman"/>
              </a:rPr>
              <a:t>p</a:t>
            </a:r>
            <a:r>
              <a:rPr sz="4000">
                <a:solidFill>
                  <a:srgbClr val="FEFEFE"/>
                </a:solidFill>
                <a:latin typeface="Times New Roman"/>
                <a:ea typeface="Times New Roman"/>
                <a:cs typeface="Times New Roman"/>
                <a:sym typeface="Times New Roman"/>
              </a:rPr>
              <a:t>^</a:t>
            </a:r>
            <a:r>
              <a:rPr sz="2800">
                <a:solidFill>
                  <a:srgbClr val="FEFEFE"/>
                </a:solidFill>
                <a:latin typeface="Times New Roman"/>
                <a:ea typeface="Times New Roman"/>
                <a:cs typeface="Times New Roman"/>
                <a:sym typeface="Times New Roman"/>
              </a:rPr>
              <a:t>−1</a:t>
            </a:r>
          </a:p>
        </p:txBody>
      </p:sp>
      <p:sp>
        <p:nvSpPr>
          <p:cNvPr id="999" name=") ,"/>
          <p:cNvSpPr/>
          <p:nvPr/>
        </p:nvSpPr>
        <p:spPr>
          <a:xfrm>
            <a:off x="18060723" y="8627522"/>
            <a:ext cx="586364"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 ,</a:t>
            </a:r>
          </a:p>
        </p:txBody>
      </p:sp>
      <p:sp>
        <p:nvSpPr>
          <p:cNvPr id="1000" name="where p ∘ p^−1 : V ⥎V is a partial permutation"/>
          <p:cNvSpPr/>
          <p:nvPr/>
        </p:nvSpPr>
        <p:spPr>
          <a:xfrm>
            <a:off x="7225261" y="10091142"/>
            <a:ext cx="10223130" cy="73962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where </a:t>
            </a:r>
            <a:r>
              <a:rPr i="1" sz="4000">
                <a:solidFill>
                  <a:srgbClr val="FEFEFE"/>
                </a:solidFill>
                <a:latin typeface="Times New Roman"/>
                <a:ea typeface="Times New Roman"/>
                <a:cs typeface="Times New Roman"/>
                <a:sym typeface="Times New Roman"/>
              </a:rPr>
              <a:t>p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p</a:t>
            </a:r>
            <a:r>
              <a:rPr sz="4000">
                <a:solidFill>
                  <a:srgbClr val="FEFEFE"/>
                </a:solidFill>
                <a:latin typeface="Times New Roman"/>
                <a:ea typeface="Times New Roman"/>
                <a:cs typeface="Times New Roman"/>
                <a:sym typeface="Times New Roman"/>
              </a:rPr>
              <a:t>^</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is a partial permutation</a:t>
            </a:r>
          </a:p>
        </p:txBody>
      </p:sp>
      <p:sp>
        <p:nvSpPr>
          <p:cNvPr id="1001" name="7 . 3"/>
          <p:cNvSpPr/>
          <p:nvPr/>
        </p:nvSpPr>
        <p:spPr>
          <a:xfrm>
            <a:off x="20273714" y="13342987"/>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7 . 3</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1003"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04"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05" name="Example 2: Greedy Depth Mapper…"/>
          <p:cNvSpPr/>
          <p:nvPr/>
        </p:nvSpPr>
        <p:spPr>
          <a:xfrm>
            <a:off x="4879292" y="3135584"/>
            <a:ext cx="15168212" cy="3009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11303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Example 2: Greedy Depth Mapper</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Try to minimize the depth overhead by placing:</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gate with highest cost placement first (“minimizing makespan”)</a:t>
            </a:r>
          </a:p>
        </p:txBody>
      </p:sp>
      <p:sp>
        <p:nvSpPr>
          <p:cNvPr id="1006" name="only on the maximum matching edges…"/>
          <p:cNvSpPr/>
          <p:nvPr/>
        </p:nvSpPr>
        <p:spPr>
          <a:xfrm>
            <a:off x="4879292" y="6134644"/>
            <a:ext cx="8626695" cy="143552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only on the maximum matching edges</a:t>
            </a:r>
          </a:p>
          <a:p>
            <a:pPr algn="l" defTabSz="790646">
              <a:lnSpc>
                <a:spcPts val="800"/>
              </a:lnSpc>
              <a:defRPr b="0" sz="5600">
                <a:latin typeface="Gill Sans"/>
                <a:ea typeface="Gill Sans"/>
                <a:cs typeface="Gill Sans"/>
                <a:sym typeface="Gill Sans"/>
              </a:defRPr>
            </a:pPr>
          </a:p>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as many gates as possible</a:t>
            </a:r>
          </a:p>
        </p:txBody>
      </p:sp>
      <p:sp>
        <p:nvSpPr>
          <p:cNvPr id="1007" name="M ⊆ E"/>
          <p:cNvSpPr/>
          <p:nvPr/>
        </p:nvSpPr>
        <p:spPr>
          <a:xfrm>
            <a:off x="13614768" y="6147586"/>
            <a:ext cx="1738152" cy="6498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2006600" algn="l"/>
              </a:tabLst>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M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E</a:t>
            </a:r>
          </a:p>
        </p:txBody>
      </p:sp>
      <p:sp>
        <p:nvSpPr>
          <p:cNvPr id="1008" name="use rt(⋅) to compute the cost in depth overhead"/>
          <p:cNvSpPr/>
          <p:nvPr/>
        </p:nvSpPr>
        <p:spPr>
          <a:xfrm>
            <a:off x="4879292" y="7565181"/>
            <a:ext cx="106110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use rt(⋅) to compute the cost in depth overhead</a:t>
            </a:r>
          </a:p>
        </p:txBody>
      </p:sp>
      <p:sp>
        <p:nvSpPr>
          <p:cNvPr id="1009" name="7 . 4"/>
          <p:cNvSpPr/>
          <p:nvPr/>
        </p:nvSpPr>
        <p:spPr>
          <a:xfrm>
            <a:off x="20273714" y="13342970"/>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7 . 4</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1011"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12"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13" name="Example 2: Greedy Depth Mapper…"/>
          <p:cNvSpPr/>
          <p:nvPr/>
        </p:nvSpPr>
        <p:spPr>
          <a:xfrm>
            <a:off x="4879292" y="3135567"/>
            <a:ext cx="15168212" cy="3009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11303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Example 2: Greedy Depth Mapper</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Try to minimize the depth overhead by placing:</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gate with highest cost placement first (“minimizing makespan”)</a:t>
            </a:r>
          </a:p>
        </p:txBody>
      </p:sp>
      <p:sp>
        <p:nvSpPr>
          <p:cNvPr id="1014" name="only on the maximum matching edges…"/>
          <p:cNvSpPr/>
          <p:nvPr/>
        </p:nvSpPr>
        <p:spPr>
          <a:xfrm>
            <a:off x="4879292" y="6134627"/>
            <a:ext cx="8626695" cy="143552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only on the maximum matching edges</a:t>
            </a:r>
          </a:p>
          <a:p>
            <a:pPr algn="l" defTabSz="790646">
              <a:lnSpc>
                <a:spcPts val="800"/>
              </a:lnSpc>
              <a:defRPr b="0" sz="5600">
                <a:latin typeface="Gill Sans"/>
                <a:ea typeface="Gill Sans"/>
                <a:cs typeface="Gill Sans"/>
                <a:sym typeface="Gill Sans"/>
              </a:defRPr>
            </a:pPr>
          </a:p>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as many gates as possible</a:t>
            </a:r>
          </a:p>
        </p:txBody>
      </p:sp>
      <p:sp>
        <p:nvSpPr>
          <p:cNvPr id="1015" name="M ⊆ E"/>
          <p:cNvSpPr/>
          <p:nvPr/>
        </p:nvSpPr>
        <p:spPr>
          <a:xfrm>
            <a:off x="13614768" y="6147569"/>
            <a:ext cx="1738152" cy="6498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2006600" algn="l"/>
              </a:tabLst>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M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E</a:t>
            </a:r>
          </a:p>
        </p:txBody>
      </p:sp>
      <p:sp>
        <p:nvSpPr>
          <p:cNvPr id="1016" name="use rt(⋅) to compute the cost in depth overhead"/>
          <p:cNvSpPr/>
          <p:nvPr/>
        </p:nvSpPr>
        <p:spPr>
          <a:xfrm>
            <a:off x="4879292" y="7565164"/>
            <a:ext cx="106110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20066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use rt(⋅) to compute the cost in depth overhead</a:t>
            </a:r>
          </a:p>
        </p:txBody>
      </p:sp>
      <p:sp>
        <p:nvSpPr>
          <p:cNvPr id="1017" name="Specifically, iterate finding a gate and placement that attains…"/>
          <p:cNvSpPr/>
          <p:nvPr/>
        </p:nvSpPr>
        <p:spPr>
          <a:xfrm>
            <a:off x="5351308" y="8578894"/>
            <a:ext cx="13683223" cy="1866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8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Specifically, iterate finding a gate and placement that attains</a:t>
            </a:r>
          </a:p>
          <a:p>
            <a:pPr algn="l" defTabSz="618766">
              <a:lnSpc>
                <a:spcPts val="3400"/>
              </a:lnSpc>
              <a:tabLst>
                <a:tab pos="1485900" algn="l"/>
                <a:tab pos="35814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max	min  rt(</a:t>
            </a:r>
            <a:r>
              <a:rPr i="1" sz="4000">
                <a:solidFill>
                  <a:srgbClr val="FEFEFE"/>
                </a:solidFill>
                <a:latin typeface="Times New Roman"/>
                <a:ea typeface="Times New Roman"/>
                <a:cs typeface="Times New Roman"/>
                <a:sym typeface="Times New Roman"/>
              </a:rPr>
              <a:t>G</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p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 ∘ </a:t>
            </a:r>
            <a:r>
              <a:rPr i="1" sz="4000">
                <a:solidFill>
                  <a:srgbClr val="FEFEFE"/>
                </a:solidFill>
                <a:latin typeface="Times New Roman"/>
                <a:ea typeface="Times New Roman"/>
                <a:cs typeface="Times New Roman"/>
                <a:sym typeface="Times New Roman"/>
              </a:rPr>
              <a:t>p</a:t>
            </a:r>
            <a:r>
              <a:rPr sz="4000">
                <a:solidFill>
                  <a:srgbClr val="FEFEFE"/>
                </a:solidFill>
                <a:latin typeface="Times New Roman"/>
                <a:ea typeface="Times New Roman"/>
                <a:cs typeface="Times New Roman"/>
                <a:sym typeface="Times New Roman"/>
              </a:rPr>
              <a:t>^</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618766">
              <a:lnSpc>
                <a:spcPts val="2400"/>
              </a:lnSpc>
              <a:tabLst>
                <a:tab pos="901700" algn="l"/>
              </a:tabLst>
              <a:defRPr b="0" sz="5600">
                <a:latin typeface="Gill Sans"/>
                <a:ea typeface="Gill Sans"/>
                <a:cs typeface="Gill Sans"/>
                <a:sym typeface="Gill Sans"/>
              </a:defRPr>
            </a:pPr>
            <a:r>
              <a:rPr sz="2800">
                <a:solidFill>
                  <a:srgbClr val="FEFEFE"/>
                </a:solidFill>
                <a:latin typeface="Times New Roman"/>
                <a:ea typeface="Times New Roman"/>
                <a:cs typeface="Times New Roman"/>
                <a:sym typeface="Times New Roman"/>
              </a:rPr>
              <a:t>	</a:t>
            </a:r>
            <a:r>
              <a:rPr sz="2800">
                <a:solidFill>
                  <a:srgbClr val="FEFEFE"/>
                </a:solidFill>
                <a:latin typeface="Times New Roman"/>
                <a:ea typeface="Times New Roman"/>
                <a:cs typeface="Times New Roman"/>
                <a:sym typeface="Times New Roman"/>
              </a:rPr>
              <a:t>(</a:t>
            </a:r>
            <a:r>
              <a:rPr i="1" sz="2800">
                <a:solidFill>
                  <a:srgbClr val="FEFEFE"/>
                </a:solidFill>
                <a:latin typeface="Times New Roman"/>
                <a:ea typeface="Times New Roman"/>
                <a:cs typeface="Times New Roman"/>
                <a:sym typeface="Times New Roman"/>
              </a:rPr>
              <a:t>q</a:t>
            </a:r>
            <a:r>
              <a:rPr sz="2000">
                <a:solidFill>
                  <a:srgbClr val="FEFEFE"/>
                </a:solidFill>
                <a:latin typeface="Times New Roman"/>
                <a:ea typeface="Times New Roman"/>
                <a:cs typeface="Times New Roman"/>
                <a:sym typeface="Times New Roman"/>
              </a:rPr>
              <a:t>1 </a:t>
            </a:r>
            <a:r>
              <a:rPr sz="2800">
                <a:solidFill>
                  <a:srgbClr val="FEFEFE"/>
                </a:solidFill>
                <a:latin typeface="Times New Roman"/>
                <a:ea typeface="Times New Roman"/>
                <a:cs typeface="Times New Roman"/>
                <a:sym typeface="Times New Roman"/>
              </a:rPr>
              <a:t>,</a:t>
            </a:r>
            <a:r>
              <a:rPr i="1" sz="2800">
                <a:solidFill>
                  <a:srgbClr val="FEFEFE"/>
                </a:solidFill>
                <a:latin typeface="Times New Roman"/>
                <a:ea typeface="Times New Roman"/>
                <a:cs typeface="Times New Roman"/>
                <a:sym typeface="Times New Roman"/>
              </a:rPr>
              <a:t>q</a:t>
            </a:r>
            <a:r>
              <a:rPr sz="2000">
                <a:solidFill>
                  <a:srgbClr val="FEFEFE"/>
                </a:solidFill>
                <a:latin typeface="Times New Roman"/>
                <a:ea typeface="Times New Roman"/>
                <a:cs typeface="Times New Roman"/>
                <a:sym typeface="Times New Roman"/>
              </a:rPr>
              <a:t>2 </a:t>
            </a:r>
            <a:r>
              <a:rPr sz="2800">
                <a:solidFill>
                  <a:srgbClr val="FEFEFE"/>
                </a:solidFill>
                <a:latin typeface="Times New Roman"/>
                <a:ea typeface="Times New Roman"/>
                <a:cs typeface="Times New Roman"/>
                <a:sym typeface="Times New Roman"/>
              </a:rPr>
              <a:t>)∈tg(</a:t>
            </a:r>
            <a:r>
              <a:rPr i="1" sz="2800">
                <a:solidFill>
                  <a:srgbClr val="FEFEFE"/>
                </a:solidFill>
                <a:latin typeface="Times New Roman"/>
                <a:ea typeface="Times New Roman"/>
                <a:cs typeface="Times New Roman"/>
                <a:sym typeface="Times New Roman"/>
              </a:rPr>
              <a:t>L</a:t>
            </a:r>
            <a:r>
              <a:rPr sz="2800">
                <a:solidFill>
                  <a:srgbClr val="FEFEFE"/>
                </a:solidFill>
                <a:latin typeface="Times New Roman"/>
                <a:ea typeface="Times New Roman"/>
                <a:cs typeface="Times New Roman"/>
                <a:sym typeface="Times New Roman"/>
              </a:rPr>
              <a:t>) (</a:t>
            </a:r>
            <a:r>
              <a:rPr i="1" sz="2800">
                <a:solidFill>
                  <a:srgbClr val="FEFEFE"/>
                </a:solidFill>
                <a:latin typeface="Times New Roman"/>
                <a:ea typeface="Times New Roman"/>
                <a:cs typeface="Times New Roman"/>
                <a:sym typeface="Times New Roman"/>
              </a:rPr>
              <a:t>v</a:t>
            </a:r>
            <a:r>
              <a:rPr sz="2000">
                <a:solidFill>
                  <a:srgbClr val="FEFEFE"/>
                </a:solidFill>
                <a:latin typeface="Times New Roman"/>
                <a:ea typeface="Times New Roman"/>
                <a:cs typeface="Times New Roman"/>
                <a:sym typeface="Times New Roman"/>
              </a:rPr>
              <a:t>1 </a:t>
            </a:r>
            <a:r>
              <a:rPr sz="2800">
                <a:solidFill>
                  <a:srgbClr val="FEFEFE"/>
                </a:solidFill>
                <a:latin typeface="Times New Roman"/>
                <a:ea typeface="Times New Roman"/>
                <a:cs typeface="Times New Roman"/>
                <a:sym typeface="Times New Roman"/>
              </a:rPr>
              <a:t>,</a:t>
            </a:r>
            <a:r>
              <a:rPr i="1" sz="2800">
                <a:solidFill>
                  <a:srgbClr val="FEFEFE"/>
                </a:solidFill>
                <a:latin typeface="Times New Roman"/>
                <a:ea typeface="Times New Roman"/>
                <a:cs typeface="Times New Roman"/>
                <a:sym typeface="Times New Roman"/>
              </a:rPr>
              <a:t>v</a:t>
            </a:r>
            <a:r>
              <a:rPr sz="2000">
                <a:solidFill>
                  <a:srgbClr val="FEFEFE"/>
                </a:solidFill>
                <a:latin typeface="Times New Roman"/>
                <a:ea typeface="Times New Roman"/>
                <a:cs typeface="Times New Roman"/>
                <a:sym typeface="Times New Roman"/>
              </a:rPr>
              <a:t>2 </a:t>
            </a:r>
            <a:r>
              <a:rPr sz="2800">
                <a:solidFill>
                  <a:srgbClr val="FEFEFE"/>
                </a:solidFill>
                <a:latin typeface="Times New Roman"/>
                <a:ea typeface="Times New Roman"/>
                <a:cs typeface="Times New Roman"/>
                <a:sym typeface="Times New Roman"/>
              </a:rPr>
              <a:t>)∈</a:t>
            </a:r>
            <a:r>
              <a:rPr i="1" sz="2800">
                <a:solidFill>
                  <a:srgbClr val="FEFEFE"/>
                </a:solidFill>
                <a:latin typeface="Times New Roman"/>
                <a:ea typeface="Times New Roman"/>
                <a:cs typeface="Times New Roman"/>
                <a:sym typeface="Times New Roman"/>
              </a:rPr>
              <a:t>M</a:t>
            </a:r>
          </a:p>
        </p:txBody>
      </p:sp>
      <p:sp>
        <p:nvSpPr>
          <p:cNvPr id="1018" name="7 . 4"/>
          <p:cNvSpPr/>
          <p:nvPr/>
        </p:nvSpPr>
        <p:spPr>
          <a:xfrm>
            <a:off x="20273714" y="1334295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7 . 4</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itle 1"/>
          <p:cNvSpPr txBox="1"/>
          <p:nvPr>
            <p:ph type="title"/>
          </p:nvPr>
        </p:nvSpPr>
        <p:spPr>
          <a:xfrm>
            <a:off x="-1" y="-21401"/>
            <a:ext cx="24384001" cy="1516193"/>
          </a:xfrm>
          <a:prstGeom prst="rect">
            <a:avLst/>
          </a:prstGeom>
          <a:solidFill>
            <a:srgbClr val="154DD2"/>
          </a:solidFill>
        </p:spPr>
        <p:txBody>
          <a:bodyPr/>
          <a:lstStyle>
            <a:lvl1pPr algn="l">
              <a:defRPr b="1" sz="3400">
                <a:solidFill>
                  <a:srgbClr val="FFFFFF"/>
                </a:solidFill>
                <a:latin typeface="IBM Plex Sans"/>
                <a:ea typeface="IBM Plex Sans"/>
                <a:cs typeface="IBM Plex Sans"/>
                <a:sym typeface="IBM Plex Sans"/>
              </a:defRPr>
            </a:lvl1pPr>
          </a:lstStyle>
          <a:p>
            <a:pPr/>
            <a:r>
              <a:t>4. Quantum experiments on the cloud</a:t>
            </a:r>
          </a:p>
        </p:txBody>
      </p:sp>
      <p:sp>
        <p:nvSpPr>
          <p:cNvPr id="3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8" name="Explore questions related to academic research. For instance, on the nature of quantum mechanics and its interpretations:"/>
          <p:cNvSpPr txBox="1"/>
          <p:nvPr/>
        </p:nvSpPr>
        <p:spPr>
          <a:xfrm>
            <a:off x="-1" y="1494791"/>
            <a:ext cx="24035208" cy="1818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Explore questions related to academic </a:t>
            </a:r>
            <a:r>
              <a:rPr>
                <a:latin typeface="IBM Plex Sans Medium"/>
                <a:ea typeface="IBM Plex Sans Medium"/>
                <a:cs typeface="IBM Plex Sans Medium"/>
                <a:sym typeface="IBM Plex Sans Medium"/>
              </a:rPr>
              <a:t>research</a:t>
            </a:r>
            <a:r>
              <a:t>. For instance, on the nature of quantum mechanics and its interpretations:</a:t>
            </a:r>
          </a:p>
        </p:txBody>
      </p:sp>
      <p:sp>
        <p:nvSpPr>
          <p:cNvPr id="309" name="Bell theorem (CHSH inequality)"/>
          <p:cNvSpPr txBox="1"/>
          <p:nvPr/>
        </p:nvSpPr>
        <p:spPr>
          <a:xfrm>
            <a:off x="-1" y="4621060"/>
            <a:ext cx="8943951" cy="10312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latin typeface="IBM Plex Sans Medium"/>
                <a:ea typeface="IBM Plex Sans Medium"/>
                <a:cs typeface="IBM Plex Sans Medium"/>
                <a:sym typeface="IBM Plex Sans Medium"/>
              </a:defRPr>
            </a:pPr>
            <a:r>
              <a:t>Bell theorem (CHSH inequality)</a:t>
            </a:r>
          </a:p>
        </p:txBody>
      </p:sp>
      <p:pic>
        <p:nvPicPr>
          <p:cNvPr id="310" name="bell_chsh.png" descr="bell_chsh.png"/>
          <p:cNvPicPr>
            <a:picLocks noChangeAspect="1"/>
          </p:cNvPicPr>
          <p:nvPr/>
        </p:nvPicPr>
        <p:blipFill>
          <a:blip r:embed="rId2">
            <a:extLst/>
          </a:blip>
          <a:stretch>
            <a:fillRect/>
          </a:stretch>
        </p:blipFill>
        <p:spPr>
          <a:xfrm>
            <a:off x="10612123" y="4062364"/>
            <a:ext cx="12702651" cy="8863060"/>
          </a:xfrm>
          <a:prstGeom prst="rect">
            <a:avLst/>
          </a:prstGeom>
          <a:ln w="12700">
            <a:miter lim="400000"/>
          </a:ln>
        </p:spPr>
      </p:pic>
      <p:sp>
        <p:nvSpPr>
          <p:cNvPr id="311" name="Experimental test of the validity of local vs non-local theories.…"/>
          <p:cNvSpPr txBox="1"/>
          <p:nvPr/>
        </p:nvSpPr>
        <p:spPr>
          <a:xfrm>
            <a:off x="-1" y="5643834"/>
            <a:ext cx="10612124" cy="49682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Experimental test of the validity of local vs non-local theories. </a:t>
            </a:r>
          </a:p>
          <a:p>
            <a:pPr lvl="1" indent="0" algn="l" defTabSz="1219200">
              <a:defRPr b="0" sz="4800">
                <a:latin typeface="IBM Plex Sans Light"/>
                <a:ea typeface="IBM Plex Sans Light"/>
                <a:cs typeface="IBM Plex Sans Light"/>
                <a:sym typeface="IBM Plex Sans Light"/>
              </a:defRPr>
            </a:pPr>
            <a:r>
              <a:t>Local theories satisfy the CHSH inequality, non-local theories violate it.</a:t>
            </a:r>
          </a:p>
        </p:txBody>
      </p:sp>
      <p:sp>
        <p:nvSpPr>
          <p:cNvPr id="312" name="Image from: https://github.com/Qiskit/qiskit-tutorials/blob/master/community/terra/qis_intro/entanglement_testing.ipynb"/>
          <p:cNvSpPr txBox="1"/>
          <p:nvPr/>
        </p:nvSpPr>
        <p:spPr>
          <a:xfrm>
            <a:off x="-1" y="13077826"/>
            <a:ext cx="13958571" cy="5867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defRPr b="0" sz="2000">
                <a:latin typeface="IBM Plex Sans Light"/>
                <a:ea typeface="IBM Plex Sans Light"/>
                <a:cs typeface="IBM Plex Sans Light"/>
                <a:sym typeface="IBM Plex Sans Light"/>
              </a:defRPr>
            </a:lvl1pPr>
          </a:lstStyle>
          <a:p>
            <a:pPr/>
            <a:r>
              <a:t>Image from: https://github.com/Qiskit/qiskit-tutorials/blob/master/community/terra/qis_intro/entanglement_testing.ipynb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0"/>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09"/>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311"/>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8" grpId="1"/>
      <p:bldP build="whole" bldLvl="1" animBg="1" rev="0" advAuto="0" spid="312" grpId="5"/>
      <p:bldP build="whole" bldLvl="1" animBg="1" rev="0" advAuto="0" spid="311" grpId="4"/>
      <p:bldP build="whole" bldLvl="1" animBg="1" rev="0" advAuto="0" spid="310" grpId="2"/>
      <p:bldP build="whole" bldLvl="1" animBg="1" rev="0" advAuto="0" spid="309" grpId="3"/>
    </p:bld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1020"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21"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22" name="Results"/>
          <p:cNvSpPr/>
          <p:nvPr/>
        </p:nvSpPr>
        <p:spPr>
          <a:xfrm>
            <a:off x="10065005" y="5823920"/>
            <a:ext cx="4535288" cy="18071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2200"/>
              </a:lnSpc>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Results</a:t>
            </a:r>
          </a:p>
        </p:txBody>
      </p:sp>
      <p:sp>
        <p:nvSpPr>
          <p:cNvPr id="1023" name="8 . 1"/>
          <p:cNvSpPr/>
          <p:nvPr/>
        </p:nvSpPr>
        <p:spPr>
          <a:xfrm>
            <a:off x="20273714" y="13343004"/>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8 . 1</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1025"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26"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27" name="Weighting Gates…"/>
          <p:cNvSpPr/>
          <p:nvPr/>
        </p:nvSpPr>
        <p:spPr>
          <a:xfrm>
            <a:off x="4310822" y="4501770"/>
            <a:ext cx="16209853" cy="439592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48514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Weighting Gates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618766">
              <a:lnSpc>
                <a:spcPts val="4900"/>
              </a:lnSpc>
              <a:tabLst>
                <a:tab pos="6604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Depending on the hardware, some gates may take more time, or</a:t>
            </a:r>
          </a:p>
          <a:p>
            <a:pPr algn="l" defTabSz="790646">
              <a:lnSpc>
                <a:spcPts val="500"/>
              </a:lnSpc>
              <a:defRPr b="0" sz="5600">
                <a:latin typeface="Gill Sans"/>
                <a:ea typeface="Gill Sans"/>
                <a:cs typeface="Gill Sans"/>
                <a:sym typeface="Gill Sans"/>
              </a:defRPr>
            </a:pPr>
          </a:p>
          <a:p>
            <a:pPr algn="l" defTabSz="618766">
              <a:lnSpc>
                <a:spcPts val="4900"/>
              </a:lnSpc>
              <a:tabLst>
                <a:tab pos="53975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introduce more noise.</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6604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pick unit cost for single-qubit gates, 10 for CNOTs, and 30 for SWAP</a:t>
            </a:r>
          </a:p>
          <a:p>
            <a:pPr algn="l" defTabSz="790646">
              <a:lnSpc>
                <a:spcPts val="500"/>
              </a:lnSpc>
              <a:defRPr b="0" sz="5600">
                <a:latin typeface="Gill Sans"/>
                <a:ea typeface="Gill Sans"/>
                <a:cs typeface="Gill Sans"/>
                <a:sym typeface="Gill Sans"/>
              </a:defRPr>
            </a:pPr>
          </a:p>
          <a:p>
            <a:pPr algn="l" defTabSz="618766">
              <a:lnSpc>
                <a:spcPts val="4900"/>
              </a:lnSpc>
              <a:tabLst>
                <a:tab pos="7200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gates.</a:t>
            </a:r>
          </a:p>
        </p:txBody>
      </p:sp>
      <p:sp>
        <p:nvSpPr>
          <p:cNvPr id="1028" name="8 . 2"/>
          <p:cNvSpPr/>
          <p:nvPr/>
        </p:nvSpPr>
        <p:spPr>
          <a:xfrm>
            <a:off x="20273714" y="13343072"/>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8 . 2</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pic>
        <p:nvPicPr>
          <p:cNvPr id="1030" name="picture-16.jpeg" descr="picture-16.jpeg"/>
          <p:cNvPicPr>
            <a:picLocks noChangeAspect="0"/>
          </p:cNvPicPr>
          <p:nvPr/>
        </p:nvPicPr>
        <p:blipFill>
          <a:blip r:embed="rId2">
            <a:extLst/>
          </a:blip>
          <a:stretch>
            <a:fillRect/>
          </a:stretch>
        </p:blipFill>
        <p:spPr>
          <a:xfrm>
            <a:off x="3615890" y="0"/>
            <a:ext cx="17160470" cy="13716001"/>
          </a:xfrm>
          <a:prstGeom prst="rect">
            <a:avLst/>
          </a:prstGeom>
          <a:ln w="12700">
            <a:miter lim="400000"/>
          </a:ln>
        </p:spPr>
      </p:pic>
      <p:sp>
        <p:nvSpPr>
          <p:cNvPr id="1031" name="8 . 3"/>
          <p:cNvSpPr/>
          <p:nvPr/>
        </p:nvSpPr>
        <p:spPr>
          <a:xfrm>
            <a:off x="20273714" y="13343055"/>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8 . 3</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pic>
        <p:nvPicPr>
          <p:cNvPr id="1033" name="picture-17.jpeg" descr="picture-17.jpeg"/>
          <p:cNvPicPr>
            <a:picLocks noChangeAspect="0"/>
          </p:cNvPicPr>
          <p:nvPr/>
        </p:nvPicPr>
        <p:blipFill>
          <a:blip r:embed="rId2">
            <a:extLst/>
          </a:blip>
          <a:stretch>
            <a:fillRect/>
          </a:stretch>
        </p:blipFill>
        <p:spPr>
          <a:xfrm>
            <a:off x="3615890" y="0"/>
            <a:ext cx="17160470" cy="13716001"/>
          </a:xfrm>
          <a:prstGeom prst="rect">
            <a:avLst/>
          </a:prstGeom>
          <a:ln w="12700">
            <a:miter lim="400000"/>
          </a:ln>
        </p:spPr>
      </p:pic>
      <p:sp>
        <p:nvSpPr>
          <p:cNvPr id="1034" name="8 . 4"/>
          <p:cNvSpPr/>
          <p:nvPr/>
        </p:nvSpPr>
        <p:spPr>
          <a:xfrm>
            <a:off x="20273714" y="13343038"/>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8 . 4</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1036"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37"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38" name="Conclusion"/>
          <p:cNvSpPr/>
          <p:nvPr/>
        </p:nvSpPr>
        <p:spPr>
          <a:xfrm>
            <a:off x="8962896" y="5823937"/>
            <a:ext cx="6785811" cy="18071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2200"/>
              </a:lnSpc>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Conclusion</a:t>
            </a:r>
          </a:p>
        </p:txBody>
      </p:sp>
      <p:sp>
        <p:nvSpPr>
          <p:cNvPr id="1039" name="9 . 1"/>
          <p:cNvSpPr/>
          <p:nvPr/>
        </p:nvSpPr>
        <p:spPr>
          <a:xfrm>
            <a:off x="20273714" y="13343038"/>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9 . 1</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1041"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42"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43" name="Summary…"/>
          <p:cNvSpPr/>
          <p:nvPr/>
        </p:nvSpPr>
        <p:spPr>
          <a:xfrm>
            <a:off x="4485813" y="1176624"/>
            <a:ext cx="13621329" cy="622598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58928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Summary</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Formalized notions of partial routing</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Generalized to hierarchical product of graphs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Tried various strategies for placing qubits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Gave simple construction for architecture-respecting circuit</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transformation from permuter &amp; mapper</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Built so  ware tool for transforming quantum circuits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Tested empirical performance of our circuit transformations.</a:t>
            </a:r>
          </a:p>
        </p:txBody>
      </p:sp>
      <p:sp>
        <p:nvSpPr>
          <p:cNvPr id="1044" name="9 . 2"/>
          <p:cNvSpPr/>
          <p:nvPr/>
        </p:nvSpPr>
        <p:spPr>
          <a:xfrm>
            <a:off x="20273714" y="1334295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9 . 2</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1046"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47"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48" name="Summary…"/>
          <p:cNvSpPr/>
          <p:nvPr/>
        </p:nvSpPr>
        <p:spPr>
          <a:xfrm>
            <a:off x="4485813" y="1176612"/>
            <a:ext cx="14703810" cy="10109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58928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Summary</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Formalized notions of partial routing</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Generalized to hierarchical product of graphs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Tried various strategies for placing qubits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Gave simple construction for architecture-respecting circuit</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transformation from permuter &amp; mapper</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Built so  ware tool for transforming quantum circuits</a:t>
            </a:r>
          </a:p>
          <a:p>
            <a:pPr algn="l" defTabSz="790646">
              <a:lnSpc>
                <a:spcPts val="6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Tested empirical performance of our circuit transformations.</a:t>
            </a:r>
          </a:p>
          <a:p>
            <a:pPr algn="l" defTabSz="790646">
              <a:lnSpc>
                <a:spcPts val="500"/>
              </a:lnSpc>
              <a:defRPr b="0" sz="5600">
                <a:latin typeface="Gill Sans"/>
                <a:ea typeface="Gill Sans"/>
                <a:cs typeface="Gill Sans"/>
                <a:sym typeface="Gill Sans"/>
              </a:defRPr>
            </a:pPr>
          </a:p>
          <a:p>
            <a:pPr algn="l" defTabSz="618766">
              <a:lnSpc>
                <a:spcPts val="6300"/>
              </a:lnSpc>
              <a:tabLst>
                <a:tab pos="5334000" algn="l"/>
              </a:tabLst>
              <a:defRPr b="0" sz="5600">
                <a:solidFill>
                  <a:srgbClr val="FFFFFF"/>
                </a:solidFill>
                <a:latin typeface="Gill Sans"/>
                <a:ea typeface="Gill Sans"/>
                <a:cs typeface="Gill Sans"/>
                <a:sym typeface="Gill Sans"/>
              </a:defRPr>
            </a:pPr>
            <a:r>
              <a:rPr b="1" sz="5400">
                <a:latin typeface="Times New Roman"/>
                <a:ea typeface="Times New Roman"/>
                <a:cs typeface="Times New Roman"/>
                <a:sym typeface="Times New Roman"/>
              </a:rPr>
              <a:t>	</a:t>
            </a:r>
            <a:r>
              <a:rPr b="1" sz="5400">
                <a:latin typeface="Times New Roman"/>
                <a:ea typeface="Times New Roman"/>
                <a:cs typeface="Times New Roman"/>
                <a:sym typeface="Times New Roman"/>
              </a:rPr>
              <a:t>Open questions</a:t>
            </a:r>
          </a:p>
          <a:p>
            <a:pPr algn="l" defTabSz="790646">
              <a:lnSpc>
                <a:spcPts val="1300"/>
              </a:lnSpc>
              <a:defRPr b="0" sz="5600">
                <a:latin typeface="Gill Sans"/>
                <a:ea typeface="Gill Sans"/>
                <a:cs typeface="Gill Sans"/>
                <a:sym typeface="Gill Sans"/>
              </a:defRPr>
            </a:pPr>
          </a:p>
          <a:p>
            <a:pPr algn="l" defTabSz="790646">
              <a:lnSpc>
                <a:spcPts val="8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How can we improve our mapper placement strategies?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Can we predict which circuit transformations or architectures will</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perform well?</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Is routing using only SWAPs optimal?</a:t>
            </a:r>
          </a:p>
        </p:txBody>
      </p:sp>
      <p:sp>
        <p:nvSpPr>
          <p:cNvPr id="1049" name="9 . 2"/>
          <p:cNvSpPr/>
          <p:nvPr/>
        </p:nvSpPr>
        <p:spPr>
          <a:xfrm>
            <a:off x="20273714" y="13342934"/>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9 . 2</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1051" name="Rectangle"/>
          <p:cNvSpPr/>
          <p:nvPr/>
        </p:nvSpPr>
        <p:spPr>
          <a:xfrm>
            <a:off x="3615890" y="0"/>
            <a:ext cx="17152221" cy="13712630"/>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52"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1053" name="Summary…"/>
          <p:cNvSpPr/>
          <p:nvPr/>
        </p:nvSpPr>
        <p:spPr>
          <a:xfrm>
            <a:off x="4485813" y="1176736"/>
            <a:ext cx="14703810" cy="11061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58928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Summary</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Formalized notions of partial routing</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Generalized to hierarchical product of graphs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Tried various strategies for placing qubits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Gave simple construction for architecture-respecting circuit</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transformation from permuter &amp; mapper</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Built so  ware tool for transforming quantum circuits</a:t>
            </a:r>
          </a:p>
          <a:p>
            <a:pPr algn="l" defTabSz="790646">
              <a:lnSpc>
                <a:spcPts val="6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Tested empirical performance of our circuit transformations.</a:t>
            </a:r>
          </a:p>
          <a:p>
            <a:pPr algn="l" defTabSz="790646">
              <a:lnSpc>
                <a:spcPts val="500"/>
              </a:lnSpc>
              <a:defRPr b="0" sz="5600">
                <a:latin typeface="Gill Sans"/>
                <a:ea typeface="Gill Sans"/>
                <a:cs typeface="Gill Sans"/>
                <a:sym typeface="Gill Sans"/>
              </a:defRPr>
            </a:pPr>
          </a:p>
          <a:p>
            <a:pPr algn="l" defTabSz="618766">
              <a:lnSpc>
                <a:spcPts val="6300"/>
              </a:lnSpc>
              <a:tabLst>
                <a:tab pos="5334000" algn="l"/>
              </a:tabLst>
              <a:defRPr b="0" sz="5600">
                <a:solidFill>
                  <a:srgbClr val="FFFFFF"/>
                </a:solidFill>
                <a:latin typeface="Gill Sans"/>
                <a:ea typeface="Gill Sans"/>
                <a:cs typeface="Gill Sans"/>
                <a:sym typeface="Gill Sans"/>
              </a:defRPr>
            </a:pPr>
            <a:r>
              <a:rPr b="1" sz="5400">
                <a:latin typeface="Times New Roman"/>
                <a:ea typeface="Times New Roman"/>
                <a:cs typeface="Times New Roman"/>
                <a:sym typeface="Times New Roman"/>
              </a:rPr>
              <a:t>	</a:t>
            </a:r>
            <a:r>
              <a:rPr b="1" sz="5400">
                <a:latin typeface="Times New Roman"/>
                <a:ea typeface="Times New Roman"/>
                <a:cs typeface="Times New Roman"/>
                <a:sym typeface="Times New Roman"/>
              </a:rPr>
              <a:t>Open questions</a:t>
            </a:r>
          </a:p>
          <a:p>
            <a:pPr algn="l" defTabSz="790646">
              <a:lnSpc>
                <a:spcPts val="1300"/>
              </a:lnSpc>
              <a:defRPr b="0" sz="5600">
                <a:latin typeface="Gill Sans"/>
                <a:ea typeface="Gill Sans"/>
                <a:cs typeface="Gill Sans"/>
                <a:sym typeface="Gill Sans"/>
              </a:defRPr>
            </a:pPr>
          </a:p>
          <a:p>
            <a:pPr algn="l" defTabSz="790646">
              <a:lnSpc>
                <a:spcPts val="8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How can we improve our mapper placement strategies?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Can we predict which circuit transformations or architectures will</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perform well?</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Is routing using only SWAPs optimal?</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44704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Thank you for your attention</a:t>
            </a:r>
          </a:p>
        </p:txBody>
      </p:sp>
      <p:sp>
        <p:nvSpPr>
          <p:cNvPr id="1054" name="9 . 2"/>
          <p:cNvSpPr/>
          <p:nvPr/>
        </p:nvSpPr>
        <p:spPr>
          <a:xfrm>
            <a:off x="20273714" y="13343055"/>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9 . 2</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56" name="qiskit.gif" descr="qiskit.gif"/>
          <p:cNvPicPr>
            <a:picLocks noChangeAspect="0"/>
          </p:cNvPicPr>
          <p:nvPr/>
        </p:nvPicPr>
        <p:blipFill>
          <a:blip r:embed="rId2">
            <a:extLst/>
          </a:blip>
          <a:stretch>
            <a:fillRect/>
          </a:stretch>
        </p:blipFill>
        <p:spPr>
          <a:xfrm>
            <a:off x="8892299" y="3558300"/>
            <a:ext cx="6599401" cy="6599400"/>
          </a:xfrm>
          <a:prstGeom prst="rect">
            <a:avLst/>
          </a:prstGeom>
          <a:ln w="12700">
            <a:miter lim="400000"/>
          </a:ln>
        </p:spPr>
      </p:pic>
      <p:sp>
        <p:nvSpPr>
          <p:cNvPr id="1057" name="Alex Pozas-Kerstjens"/>
          <p:cNvSpPr txBox="1"/>
          <p:nvPr/>
        </p:nvSpPr>
        <p:spPr>
          <a:xfrm>
            <a:off x="10040962" y="1642606"/>
            <a:ext cx="430207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defRPr>
            </a:lvl1pPr>
          </a:lstStyle>
          <a:p>
            <a:pPr/>
            <a:r>
              <a:t>Alex Pozas-Kerstjens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9" name="Title"/>
          <p:cNvSpPr txBox="1"/>
          <p:nvPr>
            <p:ph type="title"/>
          </p:nvPr>
        </p:nvSpPr>
        <p:spPr>
          <a:prstGeom prst="rect">
            <a:avLst/>
          </a:prstGeom>
        </p:spPr>
        <p:txBody>
          <a:bodyPr/>
          <a:lstStyle/>
          <a:p>
            <a:pPr/>
          </a:p>
        </p:txBody>
      </p:sp>
      <p:sp>
        <p:nvSpPr>
          <p:cNvPr id="1060" name="Body"/>
          <p:cNvSpPr txBox="1"/>
          <p:nvPr>
            <p:ph type="body" idx="1"/>
          </p:nvPr>
        </p:nvSpPr>
        <p:spPr>
          <a:prstGeom prst="rect">
            <a:avLst/>
          </a:prstGeom>
        </p:spPr>
        <p:txBody>
          <a:bodyPr/>
          <a:lstStyle/>
          <a:p>
            <a:pPr/>
          </a:p>
        </p:txBody>
      </p:sp>
      <p:pic>
        <p:nvPicPr>
          <p:cNvPr id="1061" name="Image" descr="Image"/>
          <p:cNvPicPr>
            <a:picLocks noChangeAspect="1"/>
          </p:cNvPicPr>
          <p:nvPr/>
        </p:nvPicPr>
        <p:blipFill>
          <a:blip r:embed="rId2">
            <a:extLst/>
          </a:blip>
          <a:stretch>
            <a:fillRect/>
          </a:stretch>
        </p:blipFill>
        <p:spPr>
          <a:xfrm>
            <a:off x="-33260" y="-18710"/>
            <a:ext cx="24450521" cy="1375342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Rectangle 5"/>
          <p:cNvSpPr/>
          <p:nvPr/>
        </p:nvSpPr>
        <p:spPr>
          <a:xfrm>
            <a:off x="3607397" y="12285231"/>
            <a:ext cx="3162750" cy="882129"/>
          </a:xfrm>
          <a:prstGeom prst="rect">
            <a:avLst/>
          </a:prstGeom>
          <a:solidFill>
            <a:srgbClr val="FFFFFF"/>
          </a:solidFill>
          <a:ln w="63500">
            <a:solidFill>
              <a:srgbClr val="FFFFFF"/>
            </a:solidFill>
          </a:ln>
        </p:spPr>
        <p:txBody>
          <a:bodyPr lIns="121919" tIns="121919" rIns="121919" bIns="121919" anchor="ctr"/>
          <a:lstStyle/>
          <a:p>
            <a:pPr defTabSz="1219200">
              <a:defRPr b="0" sz="3400">
                <a:latin typeface="Calibri"/>
                <a:ea typeface="Calibri"/>
                <a:cs typeface="Calibri"/>
                <a:sym typeface="Calibri"/>
              </a:defRPr>
            </a:pPr>
          </a:p>
        </p:txBody>
      </p:sp>
      <p:sp>
        <p:nvSpPr>
          <p:cNvPr id="315" name="Thank you!"/>
          <p:cNvSpPr txBox="1"/>
          <p:nvPr/>
        </p:nvSpPr>
        <p:spPr>
          <a:xfrm>
            <a:off x="536716" y="5167923"/>
            <a:ext cx="23310569" cy="2442634"/>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defTabSz="1557866">
              <a:defRPr b="0" sz="13200">
                <a:solidFill>
                  <a:srgbClr val="154DD2"/>
                </a:solidFill>
                <a:latin typeface="IBM Plex Sans"/>
                <a:ea typeface="IBM Plex Sans"/>
                <a:cs typeface="IBM Plex Sans"/>
                <a:sym typeface="IBM Plex Sans"/>
              </a:defRPr>
            </a:lvl1pPr>
          </a:lstStyle>
          <a:p>
            <a:pPr/>
            <a:r>
              <a:t>Thank you!</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3" name="Title"/>
          <p:cNvSpPr txBox="1"/>
          <p:nvPr>
            <p:ph type="title"/>
          </p:nvPr>
        </p:nvSpPr>
        <p:spPr>
          <a:prstGeom prst="rect">
            <a:avLst/>
          </a:prstGeom>
        </p:spPr>
        <p:txBody>
          <a:bodyPr/>
          <a:lstStyle/>
          <a:p>
            <a:pPr/>
          </a:p>
        </p:txBody>
      </p:sp>
      <p:sp>
        <p:nvSpPr>
          <p:cNvPr id="1064" name="Body"/>
          <p:cNvSpPr txBox="1"/>
          <p:nvPr>
            <p:ph type="body" idx="1"/>
          </p:nvPr>
        </p:nvSpPr>
        <p:spPr>
          <a:prstGeom prst="rect">
            <a:avLst/>
          </a:prstGeom>
        </p:spPr>
        <p:txBody>
          <a:bodyPr/>
          <a:lstStyle/>
          <a:p>
            <a:pPr/>
          </a:p>
        </p:txBody>
      </p:sp>
      <p:pic>
        <p:nvPicPr>
          <p:cNvPr id="1065" name="Image" descr="Image"/>
          <p:cNvPicPr>
            <a:picLocks noChangeAspect="1"/>
          </p:cNvPicPr>
          <p:nvPr/>
        </p:nvPicPr>
        <p:blipFill>
          <a:blip r:embed="rId2">
            <a:extLst/>
          </a:blip>
          <a:stretch>
            <a:fillRect/>
          </a:stretch>
        </p:blipFill>
        <p:spPr>
          <a:xfrm>
            <a:off x="-32130" y="-18076"/>
            <a:ext cx="24448261" cy="13752151"/>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Title"/>
          <p:cNvSpPr txBox="1"/>
          <p:nvPr>
            <p:ph type="title"/>
          </p:nvPr>
        </p:nvSpPr>
        <p:spPr>
          <a:prstGeom prst="rect">
            <a:avLst/>
          </a:prstGeom>
        </p:spPr>
        <p:txBody>
          <a:bodyPr/>
          <a:lstStyle/>
          <a:p>
            <a:pPr/>
          </a:p>
        </p:txBody>
      </p:sp>
      <p:sp>
        <p:nvSpPr>
          <p:cNvPr id="1068" name="Body"/>
          <p:cNvSpPr txBox="1"/>
          <p:nvPr>
            <p:ph type="body" idx="1"/>
          </p:nvPr>
        </p:nvSpPr>
        <p:spPr>
          <a:prstGeom prst="rect">
            <a:avLst/>
          </a:prstGeom>
        </p:spPr>
        <p:txBody>
          <a:bodyPr/>
          <a:lstStyle/>
          <a:p>
            <a:pPr/>
          </a:p>
        </p:txBody>
      </p:sp>
      <p:pic>
        <p:nvPicPr>
          <p:cNvPr id="1069" name="Image" descr="Image"/>
          <p:cNvPicPr>
            <a:picLocks noChangeAspect="1"/>
          </p:cNvPicPr>
          <p:nvPr/>
        </p:nvPicPr>
        <p:blipFill>
          <a:blip r:embed="rId2">
            <a:extLst/>
          </a:blip>
          <a:stretch>
            <a:fillRect/>
          </a:stretch>
        </p:blipFill>
        <p:spPr>
          <a:xfrm>
            <a:off x="-808" y="-457"/>
            <a:ext cx="24385616" cy="13716913"/>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Title"/>
          <p:cNvSpPr txBox="1"/>
          <p:nvPr>
            <p:ph type="title"/>
          </p:nvPr>
        </p:nvSpPr>
        <p:spPr>
          <a:prstGeom prst="rect">
            <a:avLst/>
          </a:prstGeom>
        </p:spPr>
        <p:txBody>
          <a:bodyPr/>
          <a:lstStyle/>
          <a:p>
            <a:pPr/>
          </a:p>
        </p:txBody>
      </p:sp>
      <p:sp>
        <p:nvSpPr>
          <p:cNvPr id="1072" name="Body"/>
          <p:cNvSpPr txBox="1"/>
          <p:nvPr>
            <p:ph type="body" idx="1"/>
          </p:nvPr>
        </p:nvSpPr>
        <p:spPr>
          <a:prstGeom prst="rect">
            <a:avLst/>
          </a:prstGeom>
        </p:spPr>
        <p:txBody>
          <a:bodyPr/>
          <a:lstStyle/>
          <a:p>
            <a:pPr/>
          </a:p>
        </p:txBody>
      </p:sp>
      <p:pic>
        <p:nvPicPr>
          <p:cNvPr id="1073" name="Image" descr="Image"/>
          <p:cNvPicPr>
            <a:picLocks noChangeAspect="1"/>
          </p:cNvPicPr>
          <p:nvPr/>
        </p:nvPicPr>
        <p:blipFill>
          <a:blip r:embed="rId2">
            <a:extLst/>
          </a:blip>
          <a:stretch>
            <a:fillRect/>
          </a:stretch>
        </p:blipFill>
        <p:spPr>
          <a:xfrm>
            <a:off x="96" y="53"/>
            <a:ext cx="24383807" cy="13715894"/>
          </a:xfrm>
          <a:prstGeom prst="rect">
            <a:avLst/>
          </a:prstGeom>
          <a:ln w="12700">
            <a:miter lim="400000"/>
          </a:ln>
        </p:spPr>
      </p:pic>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Title"/>
          <p:cNvSpPr txBox="1"/>
          <p:nvPr>
            <p:ph type="title"/>
          </p:nvPr>
        </p:nvSpPr>
        <p:spPr>
          <a:prstGeom prst="rect">
            <a:avLst/>
          </a:prstGeom>
        </p:spPr>
        <p:txBody>
          <a:bodyPr/>
          <a:lstStyle/>
          <a:p>
            <a:pPr/>
          </a:p>
        </p:txBody>
      </p:sp>
      <p:sp>
        <p:nvSpPr>
          <p:cNvPr id="1076" name="Body"/>
          <p:cNvSpPr txBox="1"/>
          <p:nvPr>
            <p:ph type="body" idx="1"/>
          </p:nvPr>
        </p:nvSpPr>
        <p:spPr>
          <a:prstGeom prst="rect">
            <a:avLst/>
          </a:prstGeom>
        </p:spPr>
        <p:txBody>
          <a:bodyPr/>
          <a:lstStyle/>
          <a:p>
            <a:pPr/>
          </a:p>
        </p:txBody>
      </p:sp>
      <p:pic>
        <p:nvPicPr>
          <p:cNvPr id="1077" name="Image" descr="Image"/>
          <p:cNvPicPr>
            <a:picLocks noChangeAspect="1"/>
          </p:cNvPicPr>
          <p:nvPr/>
        </p:nvPicPr>
        <p:blipFill>
          <a:blip r:embed="rId2">
            <a:extLst/>
          </a:blip>
          <a:stretch>
            <a:fillRect/>
          </a:stretch>
        </p:blipFill>
        <p:spPr>
          <a:xfrm>
            <a:off x="-13592" y="-7647"/>
            <a:ext cx="24411183" cy="13731293"/>
          </a:xfrm>
          <a:prstGeom prst="rect">
            <a:avLst/>
          </a:prstGeom>
          <a:ln w="12700">
            <a:miter lim="400000"/>
          </a:ln>
        </p:spPr>
      </p:pic>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9" name="Title"/>
          <p:cNvSpPr txBox="1"/>
          <p:nvPr>
            <p:ph type="title"/>
          </p:nvPr>
        </p:nvSpPr>
        <p:spPr>
          <a:prstGeom prst="rect">
            <a:avLst/>
          </a:prstGeom>
        </p:spPr>
        <p:txBody>
          <a:bodyPr/>
          <a:lstStyle/>
          <a:p>
            <a:pPr/>
          </a:p>
        </p:txBody>
      </p:sp>
      <p:sp>
        <p:nvSpPr>
          <p:cNvPr id="1080" name="Body"/>
          <p:cNvSpPr txBox="1"/>
          <p:nvPr>
            <p:ph type="body" idx="1"/>
          </p:nvPr>
        </p:nvSpPr>
        <p:spPr>
          <a:prstGeom prst="rect">
            <a:avLst/>
          </a:prstGeom>
        </p:spPr>
        <p:txBody>
          <a:bodyPr/>
          <a:lstStyle/>
          <a:p>
            <a:pPr/>
          </a:p>
        </p:txBody>
      </p:sp>
      <p:pic>
        <p:nvPicPr>
          <p:cNvPr id="1081" name="Image" descr="Image"/>
          <p:cNvPicPr>
            <a:picLocks noChangeAspect="1"/>
          </p:cNvPicPr>
          <p:nvPr/>
        </p:nvPicPr>
        <p:blipFill>
          <a:blip r:embed="rId2">
            <a:extLst/>
          </a:blip>
          <a:stretch>
            <a:fillRect/>
          </a:stretch>
        </p:blipFill>
        <p:spPr>
          <a:xfrm>
            <a:off x="6032" y="3390"/>
            <a:ext cx="24371937" cy="13709219"/>
          </a:xfrm>
          <a:prstGeom prst="rect">
            <a:avLst/>
          </a:prstGeom>
          <a:ln w="12700">
            <a:miter lim="400000"/>
          </a:ln>
        </p:spPr>
      </p:pic>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Title"/>
          <p:cNvSpPr txBox="1"/>
          <p:nvPr>
            <p:ph type="title"/>
          </p:nvPr>
        </p:nvSpPr>
        <p:spPr>
          <a:prstGeom prst="rect">
            <a:avLst/>
          </a:prstGeom>
        </p:spPr>
        <p:txBody>
          <a:bodyPr/>
          <a:lstStyle/>
          <a:p>
            <a:pPr/>
          </a:p>
        </p:txBody>
      </p:sp>
      <p:sp>
        <p:nvSpPr>
          <p:cNvPr id="1084" name="Body"/>
          <p:cNvSpPr txBox="1"/>
          <p:nvPr>
            <p:ph type="body" idx="1"/>
          </p:nvPr>
        </p:nvSpPr>
        <p:spPr>
          <a:prstGeom prst="rect">
            <a:avLst/>
          </a:prstGeom>
        </p:spPr>
        <p:txBody>
          <a:bodyPr/>
          <a:lstStyle/>
          <a:p>
            <a:pPr/>
          </a:p>
        </p:txBody>
      </p:sp>
      <p:pic>
        <p:nvPicPr>
          <p:cNvPr id="1085" name="Image" descr="Image"/>
          <p:cNvPicPr>
            <a:picLocks noChangeAspect="1"/>
          </p:cNvPicPr>
          <p:nvPr/>
        </p:nvPicPr>
        <p:blipFill>
          <a:blip r:embed="rId2">
            <a:extLst/>
          </a:blip>
          <a:srcRect l="0" t="0" r="0" b="0"/>
          <a:stretch>
            <a:fillRect/>
          </a:stretch>
        </p:blipFill>
        <p:spPr>
          <a:xfrm>
            <a:off x="-21574" y="-12137"/>
            <a:ext cx="24427090" cy="13740241"/>
          </a:xfrm>
          <a:prstGeom prst="rect">
            <a:avLst/>
          </a:prstGeom>
          <a:ln w="12700">
            <a:miter lim="400000"/>
          </a:ln>
        </p:spPr>
      </p:pic>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Title"/>
          <p:cNvSpPr txBox="1"/>
          <p:nvPr>
            <p:ph type="title"/>
          </p:nvPr>
        </p:nvSpPr>
        <p:spPr>
          <a:prstGeom prst="rect">
            <a:avLst/>
          </a:prstGeom>
        </p:spPr>
        <p:txBody>
          <a:bodyPr/>
          <a:lstStyle/>
          <a:p>
            <a:pPr/>
          </a:p>
        </p:txBody>
      </p:sp>
      <p:sp>
        <p:nvSpPr>
          <p:cNvPr id="1088" name="Body"/>
          <p:cNvSpPr txBox="1"/>
          <p:nvPr>
            <p:ph type="body" idx="1"/>
          </p:nvPr>
        </p:nvSpPr>
        <p:spPr>
          <a:prstGeom prst="rect">
            <a:avLst/>
          </a:prstGeom>
        </p:spPr>
        <p:txBody>
          <a:bodyPr/>
          <a:lstStyle/>
          <a:p>
            <a:pPr/>
          </a:p>
        </p:txBody>
      </p:sp>
      <p:pic>
        <p:nvPicPr>
          <p:cNvPr id="1089" name="Image" descr="Image"/>
          <p:cNvPicPr>
            <a:picLocks noChangeAspect="1"/>
          </p:cNvPicPr>
          <p:nvPr/>
        </p:nvPicPr>
        <p:blipFill>
          <a:blip r:embed="rId2">
            <a:extLst/>
          </a:blip>
          <a:srcRect l="0" t="0" r="0" b="0"/>
          <a:stretch>
            <a:fillRect/>
          </a:stretch>
        </p:blipFill>
        <p:spPr>
          <a:xfrm>
            <a:off x="838" y="470"/>
            <a:ext cx="24382628" cy="13715232"/>
          </a:xfrm>
          <a:prstGeom prst="rect">
            <a:avLst/>
          </a:prstGeom>
          <a:ln w="12700">
            <a:miter lim="400000"/>
          </a:ln>
        </p:spPr>
      </p:pic>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1" name="Title"/>
          <p:cNvSpPr txBox="1"/>
          <p:nvPr>
            <p:ph type="title"/>
          </p:nvPr>
        </p:nvSpPr>
        <p:spPr>
          <a:prstGeom prst="rect">
            <a:avLst/>
          </a:prstGeom>
        </p:spPr>
        <p:txBody>
          <a:bodyPr/>
          <a:lstStyle/>
          <a:p>
            <a:pPr/>
          </a:p>
        </p:txBody>
      </p:sp>
      <p:sp>
        <p:nvSpPr>
          <p:cNvPr id="1092" name="Body"/>
          <p:cNvSpPr txBox="1"/>
          <p:nvPr>
            <p:ph type="body" idx="1"/>
          </p:nvPr>
        </p:nvSpPr>
        <p:spPr>
          <a:prstGeom prst="rect">
            <a:avLst/>
          </a:prstGeom>
        </p:spPr>
        <p:txBody>
          <a:bodyPr/>
          <a:lstStyle/>
          <a:p>
            <a:pPr/>
          </a:p>
        </p:txBody>
      </p:sp>
      <p:pic>
        <p:nvPicPr>
          <p:cNvPr id="1093" name="Image" descr="Image"/>
          <p:cNvPicPr>
            <a:picLocks noChangeAspect="1"/>
          </p:cNvPicPr>
          <p:nvPr/>
        </p:nvPicPr>
        <p:blipFill>
          <a:blip r:embed="rId2">
            <a:extLst/>
          </a:blip>
          <a:stretch>
            <a:fillRect/>
          </a:stretch>
        </p:blipFill>
        <p:spPr>
          <a:xfrm>
            <a:off x="-14610" y="-8220"/>
            <a:ext cx="24413221" cy="13732439"/>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5" name="Title"/>
          <p:cNvSpPr txBox="1"/>
          <p:nvPr>
            <p:ph type="title"/>
          </p:nvPr>
        </p:nvSpPr>
        <p:spPr>
          <a:prstGeom prst="rect">
            <a:avLst/>
          </a:prstGeom>
        </p:spPr>
        <p:txBody>
          <a:bodyPr/>
          <a:lstStyle/>
          <a:p>
            <a:pPr/>
          </a:p>
        </p:txBody>
      </p:sp>
      <p:sp>
        <p:nvSpPr>
          <p:cNvPr id="1096" name="Body"/>
          <p:cNvSpPr txBox="1"/>
          <p:nvPr>
            <p:ph type="body" idx="1"/>
          </p:nvPr>
        </p:nvSpPr>
        <p:spPr>
          <a:prstGeom prst="rect">
            <a:avLst/>
          </a:prstGeom>
        </p:spPr>
        <p:txBody>
          <a:bodyPr/>
          <a:lstStyle/>
          <a:p>
            <a:pPr/>
          </a:p>
        </p:txBody>
      </p:sp>
      <p:pic>
        <p:nvPicPr>
          <p:cNvPr id="1097" name="Image" descr="Image"/>
          <p:cNvPicPr>
            <a:picLocks noChangeAspect="1"/>
          </p:cNvPicPr>
          <p:nvPr/>
        </p:nvPicPr>
        <p:blipFill>
          <a:blip r:embed="rId2">
            <a:extLst/>
          </a:blip>
          <a:stretch>
            <a:fillRect/>
          </a:stretch>
        </p:blipFill>
        <p:spPr>
          <a:xfrm>
            <a:off x="-323" y="-183"/>
            <a:ext cx="24384646" cy="13716365"/>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9" name="Title"/>
          <p:cNvSpPr txBox="1"/>
          <p:nvPr>
            <p:ph type="title"/>
          </p:nvPr>
        </p:nvSpPr>
        <p:spPr>
          <a:prstGeom prst="rect">
            <a:avLst/>
          </a:prstGeom>
        </p:spPr>
        <p:txBody>
          <a:bodyPr/>
          <a:lstStyle/>
          <a:p>
            <a:pPr/>
          </a:p>
        </p:txBody>
      </p:sp>
      <p:sp>
        <p:nvSpPr>
          <p:cNvPr id="1100" name="Body"/>
          <p:cNvSpPr txBox="1"/>
          <p:nvPr>
            <p:ph type="body" idx="1"/>
          </p:nvPr>
        </p:nvSpPr>
        <p:spPr>
          <a:prstGeom prst="rect">
            <a:avLst/>
          </a:prstGeom>
        </p:spPr>
        <p:txBody>
          <a:bodyPr/>
          <a:lstStyle/>
          <a:p>
            <a:pPr/>
          </a:p>
        </p:txBody>
      </p:sp>
      <p:pic>
        <p:nvPicPr>
          <p:cNvPr id="1101" name="Image" descr="Image"/>
          <p:cNvPicPr>
            <a:picLocks noChangeAspect="1"/>
          </p:cNvPicPr>
          <p:nvPr/>
        </p:nvPicPr>
        <p:blipFill>
          <a:blip r:embed="rId2">
            <a:extLst/>
          </a:blip>
          <a:stretch>
            <a:fillRect/>
          </a:stretch>
        </p:blipFill>
        <p:spPr>
          <a:xfrm>
            <a:off x="-7423" y="-4178"/>
            <a:ext cx="24383993" cy="13716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17" name="qiskit.gif" descr="qiskit.gif"/>
          <p:cNvPicPr>
            <a:picLocks noChangeAspect="0"/>
          </p:cNvPicPr>
          <p:nvPr/>
        </p:nvPicPr>
        <p:blipFill>
          <a:blip r:embed="rId2">
            <a:extLst/>
          </a:blip>
          <a:stretch>
            <a:fillRect/>
          </a:stretch>
        </p:blipFill>
        <p:spPr>
          <a:xfrm>
            <a:off x="8892299" y="3558300"/>
            <a:ext cx="6599401" cy="6599400"/>
          </a:xfrm>
          <a:prstGeom prst="rect">
            <a:avLst/>
          </a:prstGeom>
          <a:ln w="12700">
            <a:miter lim="400000"/>
          </a:ln>
        </p:spPr>
      </p:pic>
      <p:sp>
        <p:nvSpPr>
          <p:cNvPr id="318" name="Miguel Ramalho"/>
          <p:cNvSpPr txBox="1"/>
          <p:nvPr/>
        </p:nvSpPr>
        <p:spPr>
          <a:xfrm>
            <a:off x="10546118" y="1642606"/>
            <a:ext cx="32917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defRPr>
            </a:lvl1pPr>
          </a:lstStyle>
          <a:p>
            <a:pPr/>
            <a:r>
              <a:t>Miguel Ramalho</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Title"/>
          <p:cNvSpPr txBox="1"/>
          <p:nvPr>
            <p:ph type="title"/>
          </p:nvPr>
        </p:nvSpPr>
        <p:spPr>
          <a:prstGeom prst="rect">
            <a:avLst/>
          </a:prstGeom>
        </p:spPr>
        <p:txBody>
          <a:bodyPr/>
          <a:lstStyle/>
          <a:p>
            <a:pPr/>
          </a:p>
        </p:txBody>
      </p:sp>
      <p:sp>
        <p:nvSpPr>
          <p:cNvPr id="1104" name="Body"/>
          <p:cNvSpPr txBox="1"/>
          <p:nvPr>
            <p:ph type="body" idx="1"/>
          </p:nvPr>
        </p:nvSpPr>
        <p:spPr>
          <a:prstGeom prst="rect">
            <a:avLst/>
          </a:prstGeom>
        </p:spPr>
        <p:txBody>
          <a:bodyPr/>
          <a:lstStyle/>
          <a:p>
            <a:pPr/>
          </a:p>
        </p:txBody>
      </p:sp>
      <p:pic>
        <p:nvPicPr>
          <p:cNvPr id="1105" name="Image" descr="Image"/>
          <p:cNvPicPr>
            <a:picLocks noChangeAspect="1"/>
          </p:cNvPicPr>
          <p:nvPr/>
        </p:nvPicPr>
        <p:blipFill>
          <a:blip r:embed="rId2">
            <a:extLst/>
          </a:blip>
          <a:stretch>
            <a:fillRect/>
          </a:stretch>
        </p:blipFill>
        <p:spPr>
          <a:xfrm>
            <a:off x="-4267" y="-2402"/>
            <a:ext cx="24392534" cy="13720804"/>
          </a:xfrm>
          <a:prstGeom prst="rect">
            <a:avLst/>
          </a:prstGeom>
          <a:ln w="12700">
            <a:miter lim="400000"/>
          </a:ln>
        </p:spPr>
      </p:pic>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Title"/>
          <p:cNvSpPr txBox="1"/>
          <p:nvPr>
            <p:ph type="title"/>
          </p:nvPr>
        </p:nvSpPr>
        <p:spPr>
          <a:prstGeom prst="rect">
            <a:avLst/>
          </a:prstGeom>
        </p:spPr>
        <p:txBody>
          <a:bodyPr/>
          <a:lstStyle/>
          <a:p>
            <a:pPr/>
          </a:p>
        </p:txBody>
      </p:sp>
      <p:sp>
        <p:nvSpPr>
          <p:cNvPr id="1108" name="Body"/>
          <p:cNvSpPr txBox="1"/>
          <p:nvPr>
            <p:ph type="body" idx="1"/>
          </p:nvPr>
        </p:nvSpPr>
        <p:spPr>
          <a:prstGeom prst="rect">
            <a:avLst/>
          </a:prstGeom>
        </p:spPr>
        <p:txBody>
          <a:bodyPr/>
          <a:lstStyle/>
          <a:p>
            <a:pPr/>
          </a:p>
        </p:txBody>
      </p:sp>
      <p:pic>
        <p:nvPicPr>
          <p:cNvPr id="1109" name="Image" descr="Image"/>
          <p:cNvPicPr>
            <a:picLocks noChangeAspect="1"/>
          </p:cNvPicPr>
          <p:nvPr/>
        </p:nvPicPr>
        <p:blipFill>
          <a:blip r:embed="rId2">
            <a:extLst/>
          </a:blip>
          <a:stretch>
            <a:fillRect/>
          </a:stretch>
        </p:blipFill>
        <p:spPr>
          <a:xfrm>
            <a:off x="4852" y="2728"/>
            <a:ext cx="24374296" cy="13710544"/>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1" name="Title"/>
          <p:cNvSpPr txBox="1"/>
          <p:nvPr>
            <p:ph type="title"/>
          </p:nvPr>
        </p:nvSpPr>
        <p:spPr>
          <a:prstGeom prst="rect">
            <a:avLst/>
          </a:prstGeom>
        </p:spPr>
        <p:txBody>
          <a:bodyPr/>
          <a:lstStyle/>
          <a:p>
            <a:pPr/>
          </a:p>
        </p:txBody>
      </p:sp>
      <p:sp>
        <p:nvSpPr>
          <p:cNvPr id="1112" name="Body"/>
          <p:cNvSpPr txBox="1"/>
          <p:nvPr>
            <p:ph type="body" idx="1"/>
          </p:nvPr>
        </p:nvSpPr>
        <p:spPr>
          <a:prstGeom prst="rect">
            <a:avLst/>
          </a:prstGeom>
        </p:spPr>
        <p:txBody>
          <a:bodyPr/>
          <a:lstStyle/>
          <a:p>
            <a:pPr/>
          </a:p>
        </p:txBody>
      </p:sp>
      <p:pic>
        <p:nvPicPr>
          <p:cNvPr id="1113" name="Image" descr="Image"/>
          <p:cNvPicPr>
            <a:picLocks noChangeAspect="1"/>
          </p:cNvPicPr>
          <p:nvPr/>
        </p:nvPicPr>
        <p:blipFill>
          <a:blip r:embed="rId2">
            <a:extLst/>
          </a:blip>
          <a:stretch>
            <a:fillRect/>
          </a:stretch>
        </p:blipFill>
        <p:spPr>
          <a:xfrm>
            <a:off x="5179" y="2911"/>
            <a:ext cx="24373642" cy="13710177"/>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5" name="Title"/>
          <p:cNvSpPr txBox="1"/>
          <p:nvPr>
            <p:ph type="title"/>
          </p:nvPr>
        </p:nvSpPr>
        <p:spPr>
          <a:prstGeom prst="rect">
            <a:avLst/>
          </a:prstGeom>
        </p:spPr>
        <p:txBody>
          <a:bodyPr/>
          <a:lstStyle/>
          <a:p>
            <a:pPr/>
          </a:p>
        </p:txBody>
      </p:sp>
      <p:sp>
        <p:nvSpPr>
          <p:cNvPr id="1116" name="Body"/>
          <p:cNvSpPr txBox="1"/>
          <p:nvPr>
            <p:ph type="body" idx="1"/>
          </p:nvPr>
        </p:nvSpPr>
        <p:spPr>
          <a:prstGeom prst="rect">
            <a:avLst/>
          </a:prstGeom>
        </p:spPr>
        <p:txBody>
          <a:bodyPr/>
          <a:lstStyle/>
          <a:p>
            <a:pPr/>
          </a:p>
        </p:txBody>
      </p:sp>
      <p:pic>
        <p:nvPicPr>
          <p:cNvPr id="1117" name="Image" descr="Image"/>
          <p:cNvPicPr>
            <a:picLocks noChangeAspect="1"/>
          </p:cNvPicPr>
          <p:nvPr/>
        </p:nvPicPr>
        <p:blipFill>
          <a:blip r:embed="rId2">
            <a:extLst/>
          </a:blip>
          <a:stretch>
            <a:fillRect/>
          </a:stretch>
        </p:blipFill>
        <p:spPr>
          <a:xfrm>
            <a:off x="-125143" y="-70395"/>
            <a:ext cx="24510434" cy="13787122"/>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9" name="Title"/>
          <p:cNvSpPr txBox="1"/>
          <p:nvPr>
            <p:ph type="title"/>
          </p:nvPr>
        </p:nvSpPr>
        <p:spPr>
          <a:prstGeom prst="rect">
            <a:avLst/>
          </a:prstGeom>
        </p:spPr>
        <p:txBody>
          <a:bodyPr/>
          <a:lstStyle/>
          <a:p>
            <a:pPr/>
          </a:p>
        </p:txBody>
      </p:sp>
      <p:sp>
        <p:nvSpPr>
          <p:cNvPr id="1120" name="Body"/>
          <p:cNvSpPr txBox="1"/>
          <p:nvPr>
            <p:ph type="body" idx="1"/>
          </p:nvPr>
        </p:nvSpPr>
        <p:spPr>
          <a:prstGeom prst="rect">
            <a:avLst/>
          </a:prstGeom>
        </p:spPr>
        <p:txBody>
          <a:bodyPr/>
          <a:lstStyle/>
          <a:p>
            <a:pPr/>
          </a:p>
        </p:txBody>
      </p:sp>
      <p:pic>
        <p:nvPicPr>
          <p:cNvPr id="1121" name="Image" descr="Image"/>
          <p:cNvPicPr>
            <a:picLocks noChangeAspect="1"/>
          </p:cNvPicPr>
          <p:nvPr/>
        </p:nvPicPr>
        <p:blipFill>
          <a:blip r:embed="rId2">
            <a:extLst/>
          </a:blip>
          <a:stretch>
            <a:fillRect/>
          </a:stretch>
        </p:blipFill>
        <p:spPr>
          <a:xfrm>
            <a:off x="-1544" y="-870"/>
            <a:ext cx="24387089" cy="13717740"/>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3" name="Title"/>
          <p:cNvSpPr txBox="1"/>
          <p:nvPr>
            <p:ph type="title"/>
          </p:nvPr>
        </p:nvSpPr>
        <p:spPr>
          <a:prstGeom prst="rect">
            <a:avLst/>
          </a:prstGeom>
        </p:spPr>
        <p:txBody>
          <a:bodyPr/>
          <a:lstStyle/>
          <a:p>
            <a:pPr/>
          </a:p>
        </p:txBody>
      </p:sp>
      <p:sp>
        <p:nvSpPr>
          <p:cNvPr id="1124" name="Body"/>
          <p:cNvSpPr txBox="1"/>
          <p:nvPr>
            <p:ph type="body" idx="1"/>
          </p:nvPr>
        </p:nvSpPr>
        <p:spPr>
          <a:prstGeom prst="rect">
            <a:avLst/>
          </a:prstGeom>
        </p:spPr>
        <p:txBody>
          <a:bodyPr/>
          <a:lstStyle/>
          <a:p>
            <a:pPr/>
          </a:p>
        </p:txBody>
      </p:sp>
      <p:pic>
        <p:nvPicPr>
          <p:cNvPr id="1125" name="Image" descr="Image"/>
          <p:cNvPicPr>
            <a:picLocks noChangeAspect="1"/>
          </p:cNvPicPr>
          <p:nvPr/>
        </p:nvPicPr>
        <p:blipFill>
          <a:blip r:embed="rId2">
            <a:extLst/>
          </a:blip>
          <a:stretch>
            <a:fillRect/>
          </a:stretch>
        </p:blipFill>
        <p:spPr>
          <a:xfrm>
            <a:off x="-10561" y="-5942"/>
            <a:ext cx="24383995" cy="13716001"/>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7" name="Title"/>
          <p:cNvSpPr txBox="1"/>
          <p:nvPr>
            <p:ph type="title"/>
          </p:nvPr>
        </p:nvSpPr>
        <p:spPr>
          <a:prstGeom prst="rect">
            <a:avLst/>
          </a:prstGeom>
        </p:spPr>
        <p:txBody>
          <a:bodyPr/>
          <a:lstStyle/>
          <a:p>
            <a:pPr/>
          </a:p>
        </p:txBody>
      </p:sp>
      <p:sp>
        <p:nvSpPr>
          <p:cNvPr id="1128" name="Body"/>
          <p:cNvSpPr txBox="1"/>
          <p:nvPr>
            <p:ph type="body" idx="1"/>
          </p:nvPr>
        </p:nvSpPr>
        <p:spPr>
          <a:prstGeom prst="rect">
            <a:avLst/>
          </a:prstGeom>
        </p:spPr>
        <p:txBody>
          <a:bodyPr/>
          <a:lstStyle/>
          <a:p>
            <a:pPr/>
          </a:p>
        </p:txBody>
      </p:sp>
      <p:pic>
        <p:nvPicPr>
          <p:cNvPr id="1129" name="Image" descr="Image"/>
          <p:cNvPicPr>
            <a:picLocks noChangeAspect="1"/>
          </p:cNvPicPr>
          <p:nvPr/>
        </p:nvPicPr>
        <p:blipFill>
          <a:blip r:embed="rId2">
            <a:extLst/>
          </a:blip>
          <a:stretch>
            <a:fillRect/>
          </a:stretch>
        </p:blipFill>
        <p:spPr>
          <a:xfrm>
            <a:off x="7192" y="4044"/>
            <a:ext cx="24369615" cy="13707912"/>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Title"/>
          <p:cNvSpPr txBox="1"/>
          <p:nvPr>
            <p:ph type="title"/>
          </p:nvPr>
        </p:nvSpPr>
        <p:spPr>
          <a:prstGeom prst="rect">
            <a:avLst/>
          </a:prstGeom>
        </p:spPr>
        <p:txBody>
          <a:bodyPr/>
          <a:lstStyle/>
          <a:p>
            <a:pPr/>
          </a:p>
        </p:txBody>
      </p:sp>
      <p:sp>
        <p:nvSpPr>
          <p:cNvPr id="1132" name="Body"/>
          <p:cNvSpPr txBox="1"/>
          <p:nvPr>
            <p:ph type="body" idx="1"/>
          </p:nvPr>
        </p:nvSpPr>
        <p:spPr>
          <a:prstGeom prst="rect">
            <a:avLst/>
          </a:prstGeom>
        </p:spPr>
        <p:txBody>
          <a:bodyPr/>
          <a:lstStyle/>
          <a:p>
            <a:pPr/>
          </a:p>
        </p:txBody>
      </p:sp>
      <p:pic>
        <p:nvPicPr>
          <p:cNvPr id="1133" name="Image" descr="Image"/>
          <p:cNvPicPr>
            <a:picLocks noChangeAspect="1"/>
          </p:cNvPicPr>
          <p:nvPr/>
        </p:nvPicPr>
        <p:blipFill>
          <a:blip r:embed="rId2">
            <a:extLst/>
          </a:blip>
          <a:stretch>
            <a:fillRect/>
          </a:stretch>
        </p:blipFill>
        <p:spPr>
          <a:xfrm>
            <a:off x="-24985" y="-14056"/>
            <a:ext cx="24433970" cy="13744112"/>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5" name="Title"/>
          <p:cNvSpPr txBox="1"/>
          <p:nvPr>
            <p:ph type="title"/>
          </p:nvPr>
        </p:nvSpPr>
        <p:spPr>
          <a:prstGeom prst="rect">
            <a:avLst/>
          </a:prstGeom>
        </p:spPr>
        <p:txBody>
          <a:bodyPr/>
          <a:lstStyle/>
          <a:p>
            <a:pPr/>
          </a:p>
        </p:txBody>
      </p:sp>
      <p:sp>
        <p:nvSpPr>
          <p:cNvPr id="1136" name="Body"/>
          <p:cNvSpPr txBox="1"/>
          <p:nvPr>
            <p:ph type="body" idx="1"/>
          </p:nvPr>
        </p:nvSpPr>
        <p:spPr>
          <a:prstGeom prst="rect">
            <a:avLst/>
          </a:prstGeom>
        </p:spPr>
        <p:txBody>
          <a:bodyPr/>
          <a:lstStyle/>
          <a:p>
            <a:pPr/>
          </a:p>
        </p:txBody>
      </p:sp>
      <p:pic>
        <p:nvPicPr>
          <p:cNvPr id="1137" name="Image" descr="Image"/>
          <p:cNvPicPr>
            <a:picLocks noChangeAspect="1"/>
          </p:cNvPicPr>
          <p:nvPr/>
        </p:nvPicPr>
        <p:blipFill>
          <a:blip r:embed="rId2">
            <a:extLst/>
          </a:blip>
          <a:stretch>
            <a:fillRect/>
          </a:stretch>
        </p:blipFill>
        <p:spPr>
          <a:xfrm>
            <a:off x="-841" y="-475"/>
            <a:ext cx="24385682" cy="13716950"/>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9" name="Title"/>
          <p:cNvSpPr txBox="1"/>
          <p:nvPr>
            <p:ph type="title"/>
          </p:nvPr>
        </p:nvSpPr>
        <p:spPr>
          <a:prstGeom prst="rect">
            <a:avLst/>
          </a:prstGeom>
        </p:spPr>
        <p:txBody>
          <a:bodyPr/>
          <a:lstStyle/>
          <a:p>
            <a:pPr/>
          </a:p>
        </p:txBody>
      </p:sp>
      <p:sp>
        <p:nvSpPr>
          <p:cNvPr id="1140" name="Body"/>
          <p:cNvSpPr txBox="1"/>
          <p:nvPr>
            <p:ph type="body" idx="1"/>
          </p:nvPr>
        </p:nvSpPr>
        <p:spPr>
          <a:prstGeom prst="rect">
            <a:avLst/>
          </a:prstGeom>
        </p:spPr>
        <p:txBody>
          <a:bodyPr/>
          <a:lstStyle/>
          <a:p>
            <a:pPr/>
          </a:p>
        </p:txBody>
      </p:sp>
      <p:pic>
        <p:nvPicPr>
          <p:cNvPr id="1141" name="Image" descr="Image"/>
          <p:cNvPicPr>
            <a:picLocks noChangeAspect="1"/>
          </p:cNvPicPr>
          <p:nvPr/>
        </p:nvPicPr>
        <p:blipFill>
          <a:blip r:embed="rId2">
            <a:extLst/>
          </a:blip>
          <a:stretch>
            <a:fillRect/>
          </a:stretch>
        </p:blipFill>
        <p:spPr>
          <a:xfrm>
            <a:off x="-13417" y="-7549"/>
            <a:ext cx="24410834" cy="1373109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Google Shape;67;p13"/>
          <p:cNvSpPr txBox="1"/>
          <p:nvPr>
            <p:ph type="title"/>
          </p:nvPr>
        </p:nvSpPr>
        <p:spPr>
          <a:xfrm>
            <a:off x="1041399" y="2819399"/>
            <a:ext cx="21925599" cy="2489601"/>
          </a:xfrm>
          <a:prstGeom prst="rect">
            <a:avLst/>
          </a:prstGeom>
        </p:spPr>
        <p:txBody>
          <a:bodyPr/>
          <a:lstStyle>
            <a:lvl1pPr>
              <a:defRPr sz="9600"/>
            </a:lvl1pPr>
          </a:lstStyle>
          <a:p>
            <a:pPr/>
            <a:r>
              <a:t>Regarding Quantum Education</a:t>
            </a:r>
          </a:p>
        </p:txBody>
      </p:sp>
      <p:sp>
        <p:nvSpPr>
          <p:cNvPr id="321" name="Google Shape;68;p13"/>
          <p:cNvSpPr txBox="1"/>
          <p:nvPr>
            <p:ph type="body" sz="quarter" idx="1"/>
          </p:nvPr>
        </p:nvSpPr>
        <p:spPr>
          <a:xfrm>
            <a:off x="1041399" y="7437666"/>
            <a:ext cx="11175201" cy="2620801"/>
          </a:xfrm>
          <a:prstGeom prst="rect">
            <a:avLst/>
          </a:prstGeom>
        </p:spPr>
        <p:txBody>
          <a:bodyPr/>
          <a:lstStyle/>
          <a:p>
            <a:pPr marL="0" indent="0">
              <a:defRPr sz="6400"/>
            </a:pPr>
            <a:r>
              <a:t>Miguel Sozinho Ramalho</a:t>
            </a:r>
          </a:p>
          <a:p>
            <a:pPr marL="0" indent="0">
              <a:defRPr sz="6400"/>
            </a:pPr>
            <a:r>
              <a:t>Qiskit Camp 2019</a:t>
            </a:r>
          </a:p>
        </p:txBody>
      </p:sp>
      <p:sp>
        <p:nvSpPr>
          <p:cNvPr id="322" name="Google Shape;69;p13"/>
          <p:cNvSpPr txBox="1"/>
          <p:nvPr/>
        </p:nvSpPr>
        <p:spPr>
          <a:xfrm>
            <a:off x="1041399" y="11066667"/>
            <a:ext cx="11175201" cy="18176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normAutofit fontScale="100000" lnSpcReduction="0"/>
          </a:bodyPr>
          <a:lstStyle/>
          <a:p>
            <a:pPr algn="l" defTabSz="2438400">
              <a:defRPr b="0" sz="4200">
                <a:solidFill>
                  <a:srgbClr val="FFFFFF"/>
                </a:solidFill>
                <a:latin typeface="Roboto"/>
                <a:ea typeface="Roboto"/>
                <a:cs typeface="Roboto"/>
                <a:sym typeface="Roboto"/>
              </a:defRPr>
            </a:pPr>
            <a:r>
              <a:t>IBM Thomas J. Watson Research Center</a:t>
            </a:r>
          </a:p>
          <a:p>
            <a:pPr algn="l" defTabSz="2438400">
              <a:defRPr b="0" sz="4200">
                <a:solidFill>
                  <a:srgbClr val="FFFFFF"/>
                </a:solidFill>
                <a:latin typeface="Roboto"/>
                <a:ea typeface="Roboto"/>
                <a:cs typeface="Roboto"/>
                <a:sym typeface="Roboto"/>
              </a:defRPr>
            </a:pPr>
            <a:r>
              <a:t>February 26th</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3" name="Title"/>
          <p:cNvSpPr txBox="1"/>
          <p:nvPr>
            <p:ph type="title"/>
          </p:nvPr>
        </p:nvSpPr>
        <p:spPr>
          <a:prstGeom prst="rect">
            <a:avLst/>
          </a:prstGeom>
        </p:spPr>
        <p:txBody>
          <a:bodyPr/>
          <a:lstStyle/>
          <a:p>
            <a:pPr/>
          </a:p>
        </p:txBody>
      </p:sp>
      <p:sp>
        <p:nvSpPr>
          <p:cNvPr id="1144" name="Body"/>
          <p:cNvSpPr txBox="1"/>
          <p:nvPr>
            <p:ph type="body" idx="1"/>
          </p:nvPr>
        </p:nvSpPr>
        <p:spPr>
          <a:prstGeom prst="rect">
            <a:avLst/>
          </a:prstGeom>
        </p:spPr>
        <p:txBody>
          <a:bodyPr/>
          <a:lstStyle/>
          <a:p>
            <a:pPr/>
          </a:p>
        </p:txBody>
      </p:sp>
      <p:pic>
        <p:nvPicPr>
          <p:cNvPr id="1145" name="Image" descr="Image"/>
          <p:cNvPicPr>
            <a:picLocks noChangeAspect="1"/>
          </p:cNvPicPr>
          <p:nvPr/>
        </p:nvPicPr>
        <p:blipFill>
          <a:blip r:embed="rId2">
            <a:extLst/>
          </a:blip>
          <a:stretch>
            <a:fillRect/>
          </a:stretch>
        </p:blipFill>
        <p:spPr>
          <a:xfrm>
            <a:off x="5201" y="2924"/>
            <a:ext cx="24373598" cy="13710152"/>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7" name="Title"/>
          <p:cNvSpPr txBox="1"/>
          <p:nvPr>
            <p:ph type="title"/>
          </p:nvPr>
        </p:nvSpPr>
        <p:spPr>
          <a:prstGeom prst="rect">
            <a:avLst/>
          </a:prstGeom>
        </p:spPr>
        <p:txBody>
          <a:bodyPr/>
          <a:lstStyle/>
          <a:p>
            <a:pPr/>
          </a:p>
        </p:txBody>
      </p:sp>
      <p:sp>
        <p:nvSpPr>
          <p:cNvPr id="1148" name="Body"/>
          <p:cNvSpPr txBox="1"/>
          <p:nvPr>
            <p:ph type="body" idx="1"/>
          </p:nvPr>
        </p:nvSpPr>
        <p:spPr>
          <a:prstGeom prst="rect">
            <a:avLst/>
          </a:prstGeom>
        </p:spPr>
        <p:txBody>
          <a:bodyPr/>
          <a:lstStyle/>
          <a:p>
            <a:pPr/>
          </a:p>
        </p:txBody>
      </p:sp>
      <p:pic>
        <p:nvPicPr>
          <p:cNvPr id="1149" name="Image" descr="Image"/>
          <p:cNvPicPr>
            <a:picLocks noChangeAspect="1"/>
          </p:cNvPicPr>
          <p:nvPr/>
        </p:nvPicPr>
        <p:blipFill>
          <a:blip r:embed="rId2">
            <a:extLst/>
          </a:blip>
          <a:stretch>
            <a:fillRect/>
          </a:stretch>
        </p:blipFill>
        <p:spPr>
          <a:xfrm>
            <a:off x="-1955" y="-1101"/>
            <a:ext cx="24387911" cy="13718202"/>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1" name="Title"/>
          <p:cNvSpPr txBox="1"/>
          <p:nvPr>
            <p:ph type="title"/>
          </p:nvPr>
        </p:nvSpPr>
        <p:spPr>
          <a:prstGeom prst="rect">
            <a:avLst/>
          </a:prstGeom>
        </p:spPr>
        <p:txBody>
          <a:bodyPr/>
          <a:lstStyle/>
          <a:p>
            <a:pPr/>
          </a:p>
        </p:txBody>
      </p:sp>
      <p:sp>
        <p:nvSpPr>
          <p:cNvPr id="1152" name="Body"/>
          <p:cNvSpPr txBox="1"/>
          <p:nvPr>
            <p:ph type="body" idx="1"/>
          </p:nvPr>
        </p:nvSpPr>
        <p:spPr>
          <a:prstGeom prst="rect">
            <a:avLst/>
          </a:prstGeom>
        </p:spPr>
        <p:txBody>
          <a:bodyPr/>
          <a:lstStyle/>
          <a:p>
            <a:pPr/>
          </a:p>
        </p:txBody>
      </p:sp>
      <p:pic>
        <p:nvPicPr>
          <p:cNvPr id="1153" name="Image" descr="Image"/>
          <p:cNvPicPr>
            <a:picLocks noChangeAspect="1"/>
          </p:cNvPicPr>
          <p:nvPr/>
        </p:nvPicPr>
        <p:blipFill>
          <a:blip r:embed="rId2">
            <a:extLst/>
          </a:blip>
          <a:stretch>
            <a:fillRect/>
          </a:stretch>
        </p:blipFill>
        <p:spPr>
          <a:xfrm>
            <a:off x="395" y="220"/>
            <a:ext cx="24383210" cy="13715559"/>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5" name="Title"/>
          <p:cNvSpPr txBox="1"/>
          <p:nvPr>
            <p:ph type="title"/>
          </p:nvPr>
        </p:nvSpPr>
        <p:spPr>
          <a:prstGeom prst="rect">
            <a:avLst/>
          </a:prstGeom>
        </p:spPr>
        <p:txBody>
          <a:bodyPr/>
          <a:lstStyle/>
          <a:p>
            <a:pPr/>
          </a:p>
        </p:txBody>
      </p:sp>
      <p:sp>
        <p:nvSpPr>
          <p:cNvPr id="1156" name="Body"/>
          <p:cNvSpPr txBox="1"/>
          <p:nvPr>
            <p:ph type="body" idx="1"/>
          </p:nvPr>
        </p:nvSpPr>
        <p:spPr>
          <a:prstGeom prst="rect">
            <a:avLst/>
          </a:prstGeom>
        </p:spPr>
        <p:txBody>
          <a:bodyPr/>
          <a:lstStyle/>
          <a:p>
            <a:pPr/>
          </a:p>
        </p:txBody>
      </p:sp>
      <p:pic>
        <p:nvPicPr>
          <p:cNvPr id="1157" name="Image" descr="Image"/>
          <p:cNvPicPr>
            <a:picLocks noChangeAspect="1"/>
          </p:cNvPicPr>
          <p:nvPr/>
        </p:nvPicPr>
        <p:blipFill>
          <a:blip r:embed="rId2">
            <a:extLst/>
          </a:blip>
          <a:stretch>
            <a:fillRect/>
          </a:stretch>
        </p:blipFill>
        <p:spPr>
          <a:xfrm>
            <a:off x="6514" y="3663"/>
            <a:ext cx="24383996" cy="13716001"/>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9" name="Title"/>
          <p:cNvSpPr txBox="1"/>
          <p:nvPr>
            <p:ph type="title"/>
          </p:nvPr>
        </p:nvSpPr>
        <p:spPr>
          <a:prstGeom prst="rect">
            <a:avLst/>
          </a:prstGeom>
        </p:spPr>
        <p:txBody>
          <a:bodyPr/>
          <a:lstStyle/>
          <a:p>
            <a:pPr/>
          </a:p>
        </p:txBody>
      </p:sp>
      <p:sp>
        <p:nvSpPr>
          <p:cNvPr id="1160" name="Body"/>
          <p:cNvSpPr txBox="1"/>
          <p:nvPr>
            <p:ph type="body" idx="1"/>
          </p:nvPr>
        </p:nvSpPr>
        <p:spPr>
          <a:prstGeom prst="rect">
            <a:avLst/>
          </a:prstGeom>
        </p:spPr>
        <p:txBody>
          <a:bodyPr/>
          <a:lstStyle/>
          <a:p>
            <a:pPr/>
          </a:p>
        </p:txBody>
      </p:sp>
      <p:pic>
        <p:nvPicPr>
          <p:cNvPr id="1161" name="Image" descr="Image"/>
          <p:cNvPicPr>
            <a:picLocks noChangeAspect="1"/>
          </p:cNvPicPr>
          <p:nvPr/>
        </p:nvPicPr>
        <p:blipFill>
          <a:blip r:embed="rId2">
            <a:extLst/>
          </a:blip>
          <a:stretch>
            <a:fillRect/>
          </a:stretch>
        </p:blipFill>
        <p:spPr>
          <a:xfrm>
            <a:off x="10959" y="6162"/>
            <a:ext cx="24383995" cy="13716001"/>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163" name="qiskit.gif" descr="qiskit.gif"/>
          <p:cNvPicPr>
            <a:picLocks noChangeAspect="0"/>
          </p:cNvPicPr>
          <p:nvPr/>
        </p:nvPicPr>
        <p:blipFill>
          <a:blip r:embed="rId2">
            <a:extLst/>
          </a:blip>
          <a:stretch>
            <a:fillRect/>
          </a:stretch>
        </p:blipFill>
        <p:spPr>
          <a:xfrm>
            <a:off x="8892299" y="3558300"/>
            <a:ext cx="6599401" cy="6599400"/>
          </a:xfrm>
          <a:prstGeom prst="rect">
            <a:avLst/>
          </a:prstGeom>
          <a:ln w="12700">
            <a:miter lim="400000"/>
          </a:ln>
        </p:spPr>
      </p:pic>
      <p:sp>
        <p:nvSpPr>
          <p:cNvPr id="1164" name="Christophe Vuillot"/>
          <p:cNvSpPr txBox="1"/>
          <p:nvPr/>
        </p:nvSpPr>
        <p:spPr>
          <a:xfrm>
            <a:off x="10395140" y="1642606"/>
            <a:ext cx="359372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defRPr>
            </a:lvl1pPr>
          </a:lstStyle>
          <a:p>
            <a:pPr/>
            <a:r>
              <a:t>Christophe Vuillot</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6" name="Title"/>
          <p:cNvSpPr txBox="1"/>
          <p:nvPr>
            <p:ph type="title"/>
          </p:nvPr>
        </p:nvSpPr>
        <p:spPr>
          <a:prstGeom prst="rect">
            <a:avLst/>
          </a:prstGeom>
        </p:spPr>
        <p:txBody>
          <a:bodyPr/>
          <a:lstStyle/>
          <a:p>
            <a:pPr/>
          </a:p>
        </p:txBody>
      </p:sp>
      <p:sp>
        <p:nvSpPr>
          <p:cNvPr id="1167" name="Body"/>
          <p:cNvSpPr txBox="1"/>
          <p:nvPr>
            <p:ph type="body" idx="1"/>
          </p:nvPr>
        </p:nvSpPr>
        <p:spPr>
          <a:prstGeom prst="rect">
            <a:avLst/>
          </a:prstGeom>
        </p:spPr>
        <p:txBody>
          <a:bodyPr/>
          <a:lstStyle/>
          <a:p>
            <a:pPr/>
          </a:p>
        </p:txBody>
      </p:sp>
      <p:pic>
        <p:nvPicPr>
          <p:cNvPr id="1168" name="Image" descr="Image"/>
          <p:cNvPicPr>
            <a:picLocks noChangeAspect="1"/>
          </p:cNvPicPr>
          <p:nvPr/>
        </p:nvPicPr>
        <p:blipFill>
          <a:blip r:embed="rId2">
            <a:extLst/>
          </a:blip>
          <a:srcRect l="1541" t="0" r="0" b="1862"/>
          <a:stretch>
            <a:fillRect/>
          </a:stretch>
        </p:blipFill>
        <p:spPr>
          <a:xfrm>
            <a:off x="3028215" y="7813"/>
            <a:ext cx="18225444" cy="13624489"/>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0" name="Title"/>
          <p:cNvSpPr txBox="1"/>
          <p:nvPr>
            <p:ph type="title"/>
          </p:nvPr>
        </p:nvSpPr>
        <p:spPr>
          <a:prstGeom prst="rect">
            <a:avLst/>
          </a:prstGeom>
        </p:spPr>
        <p:txBody>
          <a:bodyPr/>
          <a:lstStyle/>
          <a:p>
            <a:pPr/>
          </a:p>
        </p:txBody>
      </p:sp>
      <p:sp>
        <p:nvSpPr>
          <p:cNvPr id="1171" name="Body"/>
          <p:cNvSpPr txBox="1"/>
          <p:nvPr>
            <p:ph type="body" idx="1"/>
          </p:nvPr>
        </p:nvSpPr>
        <p:spPr>
          <a:prstGeom prst="rect">
            <a:avLst/>
          </a:prstGeom>
        </p:spPr>
        <p:txBody>
          <a:bodyPr/>
          <a:lstStyle/>
          <a:p>
            <a:pPr/>
          </a:p>
        </p:txBody>
      </p:sp>
      <p:pic>
        <p:nvPicPr>
          <p:cNvPr id="1172" name="Image" descr="Image"/>
          <p:cNvPicPr>
            <a:picLocks noChangeAspect="1"/>
          </p:cNvPicPr>
          <p:nvPr/>
        </p:nvPicPr>
        <p:blipFill>
          <a:blip r:embed="rId2">
            <a:extLst/>
          </a:blip>
          <a:stretch>
            <a:fillRect/>
          </a:stretch>
        </p:blipFill>
        <p:spPr>
          <a:xfrm>
            <a:off x="3018972" y="-21767"/>
            <a:ext cx="18288015" cy="13716001"/>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4" name="Title"/>
          <p:cNvSpPr txBox="1"/>
          <p:nvPr>
            <p:ph type="title"/>
          </p:nvPr>
        </p:nvSpPr>
        <p:spPr>
          <a:prstGeom prst="rect">
            <a:avLst/>
          </a:prstGeom>
        </p:spPr>
        <p:txBody>
          <a:bodyPr/>
          <a:lstStyle/>
          <a:p>
            <a:pPr/>
          </a:p>
        </p:txBody>
      </p:sp>
      <p:sp>
        <p:nvSpPr>
          <p:cNvPr id="1175" name="Body"/>
          <p:cNvSpPr txBox="1"/>
          <p:nvPr>
            <p:ph type="body" idx="1"/>
          </p:nvPr>
        </p:nvSpPr>
        <p:spPr>
          <a:prstGeom prst="rect">
            <a:avLst/>
          </a:prstGeom>
        </p:spPr>
        <p:txBody>
          <a:bodyPr/>
          <a:lstStyle/>
          <a:p>
            <a:pPr/>
          </a:p>
        </p:txBody>
      </p:sp>
      <p:pic>
        <p:nvPicPr>
          <p:cNvPr id="1176" name="Image" descr="Image"/>
          <p:cNvPicPr>
            <a:picLocks noChangeAspect="1"/>
          </p:cNvPicPr>
          <p:nvPr/>
        </p:nvPicPr>
        <p:blipFill>
          <a:blip r:embed="rId2">
            <a:extLst/>
          </a:blip>
          <a:stretch>
            <a:fillRect/>
          </a:stretch>
        </p:blipFill>
        <p:spPr>
          <a:xfrm>
            <a:off x="2960027" y="-65974"/>
            <a:ext cx="18288018" cy="13716001"/>
          </a:xfrm>
          <a:prstGeom prst="rect">
            <a:avLst/>
          </a:prstGeom>
          <a:ln w="12700">
            <a:miter lim="400000"/>
          </a:ln>
        </p:spPr>
      </p:pic>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8" name="Title"/>
          <p:cNvSpPr txBox="1"/>
          <p:nvPr>
            <p:ph type="title"/>
          </p:nvPr>
        </p:nvSpPr>
        <p:spPr>
          <a:prstGeom prst="rect">
            <a:avLst/>
          </a:prstGeom>
        </p:spPr>
        <p:txBody>
          <a:bodyPr/>
          <a:lstStyle/>
          <a:p>
            <a:pPr/>
          </a:p>
        </p:txBody>
      </p:sp>
      <p:sp>
        <p:nvSpPr>
          <p:cNvPr id="1179" name="Body"/>
          <p:cNvSpPr txBox="1"/>
          <p:nvPr>
            <p:ph type="body" idx="1"/>
          </p:nvPr>
        </p:nvSpPr>
        <p:spPr>
          <a:prstGeom prst="rect">
            <a:avLst/>
          </a:prstGeom>
        </p:spPr>
        <p:txBody>
          <a:bodyPr/>
          <a:lstStyle/>
          <a:p>
            <a:pPr/>
          </a:p>
        </p:txBody>
      </p:sp>
      <p:pic>
        <p:nvPicPr>
          <p:cNvPr id="1180" name="Image" descr="Image"/>
          <p:cNvPicPr>
            <a:picLocks noChangeAspect="1"/>
          </p:cNvPicPr>
          <p:nvPr/>
        </p:nvPicPr>
        <p:blipFill>
          <a:blip r:embed="rId2">
            <a:extLst/>
          </a:blip>
          <a:stretch>
            <a:fillRect/>
          </a:stretch>
        </p:blipFill>
        <p:spPr>
          <a:xfrm>
            <a:off x="3009766" y="-28669"/>
            <a:ext cx="18364468" cy="1377333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Google Shape;74;p14"/>
          <p:cNvSpPr txBox="1"/>
          <p:nvPr>
            <p:ph type="title"/>
          </p:nvPr>
        </p:nvSpPr>
        <p:spPr>
          <a:xfrm>
            <a:off x="261999" y="43599"/>
            <a:ext cx="23537602" cy="1607201"/>
          </a:xfrm>
          <a:prstGeom prst="rect">
            <a:avLst/>
          </a:prstGeom>
        </p:spPr>
        <p:txBody>
          <a:bodyPr/>
          <a:lstStyle/>
          <a:p>
            <a:pPr/>
            <a:r>
              <a:t>Basic Background Formulas Revision</a:t>
            </a:r>
          </a:p>
        </p:txBody>
      </p:sp>
      <p:sp>
        <p:nvSpPr>
          <p:cNvPr id="325" name="Google Shape;75;p14"/>
          <p:cNvSpPr txBox="1"/>
          <p:nvPr>
            <p:ph type="sldNum" sz="quarter" idx="2"/>
          </p:nvPr>
        </p:nvSpPr>
        <p:spPr>
          <a:xfrm>
            <a:off x="23325059" y="12605811"/>
            <a:ext cx="867584" cy="881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6" name="Google Shape;76;p14" descr="Google Shape;76;p14"/>
          <p:cNvPicPr>
            <a:picLocks noChangeAspect="1"/>
          </p:cNvPicPr>
          <p:nvPr/>
        </p:nvPicPr>
        <p:blipFill>
          <a:blip r:embed="rId3">
            <a:extLst/>
          </a:blip>
          <a:stretch>
            <a:fillRect/>
          </a:stretch>
        </p:blipFill>
        <p:spPr>
          <a:xfrm>
            <a:off x="4744968" y="3346399"/>
            <a:ext cx="14894071" cy="3222668"/>
          </a:xfrm>
          <a:prstGeom prst="rect">
            <a:avLst/>
          </a:prstGeom>
          <a:ln w="12700">
            <a:miter lim="400000"/>
          </a:ln>
        </p:spPr>
      </p:pic>
      <p:pic>
        <p:nvPicPr>
          <p:cNvPr id="327" name="Google Shape;77;p14" descr="Google Shape;77;p14"/>
          <p:cNvPicPr>
            <a:picLocks noChangeAspect="1"/>
          </p:cNvPicPr>
          <p:nvPr/>
        </p:nvPicPr>
        <p:blipFill>
          <a:blip r:embed="rId4">
            <a:extLst/>
          </a:blip>
          <a:stretch>
            <a:fillRect/>
          </a:stretch>
        </p:blipFill>
        <p:spPr>
          <a:xfrm>
            <a:off x="4508466" y="7169067"/>
            <a:ext cx="15367001" cy="46228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6"/>
                                        </p:tgtEl>
                                        <p:attrNameLst>
                                          <p:attrName>style.visibility</p:attrName>
                                        </p:attrNameLst>
                                      </p:cBhvr>
                                      <p:to>
                                        <p:strVal val="visible"/>
                                      </p:to>
                                    </p:set>
                                    <p:animEffect filter="dissolve" transition="in">
                                      <p:cBhvr>
                                        <p:cTn id="7" dur="1000"/>
                                        <p:tgtEl>
                                          <p:spTgt spid="32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27"/>
                                        </p:tgtEl>
                                        <p:attrNameLst>
                                          <p:attrName>style.visibility</p:attrName>
                                        </p:attrNameLst>
                                      </p:cBhvr>
                                      <p:to>
                                        <p:strVal val="visible"/>
                                      </p:to>
                                    </p:set>
                                    <p:animEffect filter="dissolve" transition="in">
                                      <p:cBhvr>
                                        <p:cTn id="12"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P build="whole" bldLvl="1" animBg="1" rev="0" advAuto="0" spid="327" grpId="2"/>
    </p:bld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Title"/>
          <p:cNvSpPr txBox="1"/>
          <p:nvPr>
            <p:ph type="title"/>
          </p:nvPr>
        </p:nvSpPr>
        <p:spPr>
          <a:prstGeom prst="rect">
            <a:avLst/>
          </a:prstGeom>
        </p:spPr>
        <p:txBody>
          <a:bodyPr/>
          <a:lstStyle/>
          <a:p>
            <a:pPr/>
          </a:p>
        </p:txBody>
      </p:sp>
      <p:sp>
        <p:nvSpPr>
          <p:cNvPr id="1183" name="Body"/>
          <p:cNvSpPr txBox="1"/>
          <p:nvPr>
            <p:ph type="body" idx="1"/>
          </p:nvPr>
        </p:nvSpPr>
        <p:spPr>
          <a:prstGeom prst="rect">
            <a:avLst/>
          </a:prstGeom>
        </p:spPr>
        <p:txBody>
          <a:bodyPr/>
          <a:lstStyle/>
          <a:p>
            <a:pPr/>
          </a:p>
        </p:txBody>
      </p:sp>
      <p:pic>
        <p:nvPicPr>
          <p:cNvPr id="1184" name="Image" descr="Image"/>
          <p:cNvPicPr>
            <a:picLocks noChangeAspect="1"/>
          </p:cNvPicPr>
          <p:nvPr/>
        </p:nvPicPr>
        <p:blipFill>
          <a:blip r:embed="rId2">
            <a:extLst/>
          </a:blip>
          <a:stretch>
            <a:fillRect/>
          </a:stretch>
        </p:blipFill>
        <p:spPr>
          <a:xfrm>
            <a:off x="3034540" y="-10088"/>
            <a:ext cx="18314919" cy="13736176"/>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6" name="Title"/>
          <p:cNvSpPr txBox="1"/>
          <p:nvPr>
            <p:ph type="title"/>
          </p:nvPr>
        </p:nvSpPr>
        <p:spPr>
          <a:prstGeom prst="rect">
            <a:avLst/>
          </a:prstGeom>
        </p:spPr>
        <p:txBody>
          <a:bodyPr/>
          <a:lstStyle/>
          <a:p>
            <a:pPr/>
          </a:p>
        </p:txBody>
      </p:sp>
      <p:sp>
        <p:nvSpPr>
          <p:cNvPr id="1187" name="Body"/>
          <p:cNvSpPr txBox="1"/>
          <p:nvPr>
            <p:ph type="body" idx="1"/>
          </p:nvPr>
        </p:nvSpPr>
        <p:spPr>
          <a:prstGeom prst="rect">
            <a:avLst/>
          </a:prstGeom>
        </p:spPr>
        <p:txBody>
          <a:bodyPr/>
          <a:lstStyle/>
          <a:p>
            <a:pPr/>
          </a:p>
        </p:txBody>
      </p:sp>
      <p:pic>
        <p:nvPicPr>
          <p:cNvPr id="1188" name="Image" descr="Image"/>
          <p:cNvPicPr>
            <a:picLocks noChangeAspect="1"/>
          </p:cNvPicPr>
          <p:nvPr/>
        </p:nvPicPr>
        <p:blipFill>
          <a:blip r:embed="rId2">
            <a:extLst/>
          </a:blip>
          <a:stretch>
            <a:fillRect/>
          </a:stretch>
        </p:blipFill>
        <p:spPr>
          <a:xfrm>
            <a:off x="3005245" y="-32060"/>
            <a:ext cx="18373510" cy="13780121"/>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0" name="Title"/>
          <p:cNvSpPr txBox="1"/>
          <p:nvPr>
            <p:ph type="title"/>
          </p:nvPr>
        </p:nvSpPr>
        <p:spPr>
          <a:prstGeom prst="rect">
            <a:avLst/>
          </a:prstGeom>
        </p:spPr>
        <p:txBody>
          <a:bodyPr/>
          <a:lstStyle/>
          <a:p>
            <a:pPr/>
          </a:p>
        </p:txBody>
      </p:sp>
      <p:sp>
        <p:nvSpPr>
          <p:cNvPr id="1191" name="Body"/>
          <p:cNvSpPr txBox="1"/>
          <p:nvPr>
            <p:ph type="body" idx="1"/>
          </p:nvPr>
        </p:nvSpPr>
        <p:spPr>
          <a:prstGeom prst="rect">
            <a:avLst/>
          </a:prstGeom>
        </p:spPr>
        <p:txBody>
          <a:bodyPr/>
          <a:lstStyle/>
          <a:p>
            <a:pPr/>
          </a:p>
        </p:txBody>
      </p:sp>
      <p:pic>
        <p:nvPicPr>
          <p:cNvPr id="1192" name="Image" descr="Image"/>
          <p:cNvPicPr>
            <a:picLocks noChangeAspect="1"/>
          </p:cNvPicPr>
          <p:nvPr/>
        </p:nvPicPr>
        <p:blipFill>
          <a:blip r:embed="rId2">
            <a:extLst/>
          </a:blip>
          <a:stretch>
            <a:fillRect/>
          </a:stretch>
        </p:blipFill>
        <p:spPr>
          <a:xfrm>
            <a:off x="3043189" y="-3602"/>
            <a:ext cx="18390260" cy="13792683"/>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4" name="Title"/>
          <p:cNvSpPr txBox="1"/>
          <p:nvPr>
            <p:ph type="title"/>
          </p:nvPr>
        </p:nvSpPr>
        <p:spPr>
          <a:prstGeom prst="rect">
            <a:avLst/>
          </a:prstGeom>
        </p:spPr>
        <p:txBody>
          <a:bodyPr/>
          <a:lstStyle/>
          <a:p>
            <a:pPr/>
          </a:p>
        </p:txBody>
      </p:sp>
      <p:sp>
        <p:nvSpPr>
          <p:cNvPr id="1195" name="Body"/>
          <p:cNvSpPr txBox="1"/>
          <p:nvPr>
            <p:ph type="body" idx="1"/>
          </p:nvPr>
        </p:nvSpPr>
        <p:spPr>
          <a:prstGeom prst="rect">
            <a:avLst/>
          </a:prstGeom>
        </p:spPr>
        <p:txBody>
          <a:bodyPr/>
          <a:lstStyle/>
          <a:p>
            <a:pPr/>
          </a:p>
        </p:txBody>
      </p:sp>
      <p:pic>
        <p:nvPicPr>
          <p:cNvPr id="1196" name="Image" descr="Image"/>
          <p:cNvPicPr>
            <a:picLocks noChangeAspect="1"/>
          </p:cNvPicPr>
          <p:nvPr/>
        </p:nvPicPr>
        <p:blipFill>
          <a:blip r:embed="rId2">
            <a:extLst/>
          </a:blip>
          <a:stretch>
            <a:fillRect/>
          </a:stretch>
        </p:blipFill>
        <p:spPr>
          <a:xfrm>
            <a:off x="3052292" y="3226"/>
            <a:ext cx="18279416" cy="13709548"/>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8" name="Title"/>
          <p:cNvSpPr txBox="1"/>
          <p:nvPr>
            <p:ph type="title"/>
          </p:nvPr>
        </p:nvSpPr>
        <p:spPr>
          <a:prstGeom prst="rect">
            <a:avLst/>
          </a:prstGeom>
        </p:spPr>
        <p:txBody>
          <a:bodyPr/>
          <a:lstStyle/>
          <a:p>
            <a:pPr/>
          </a:p>
        </p:txBody>
      </p:sp>
      <p:sp>
        <p:nvSpPr>
          <p:cNvPr id="1199" name="Body"/>
          <p:cNvSpPr txBox="1"/>
          <p:nvPr>
            <p:ph type="body" idx="1"/>
          </p:nvPr>
        </p:nvSpPr>
        <p:spPr>
          <a:prstGeom prst="rect">
            <a:avLst/>
          </a:prstGeom>
        </p:spPr>
        <p:txBody>
          <a:bodyPr/>
          <a:lstStyle/>
          <a:p>
            <a:pPr/>
          </a:p>
        </p:txBody>
      </p:sp>
      <p:pic>
        <p:nvPicPr>
          <p:cNvPr id="1200" name="Image" descr="Image"/>
          <p:cNvPicPr>
            <a:picLocks noChangeAspect="1"/>
          </p:cNvPicPr>
          <p:nvPr/>
        </p:nvPicPr>
        <p:blipFill>
          <a:blip r:embed="rId2">
            <a:extLst/>
          </a:blip>
          <a:stretch>
            <a:fillRect/>
          </a:stretch>
        </p:blipFill>
        <p:spPr>
          <a:xfrm>
            <a:off x="2997193" y="-38098"/>
            <a:ext cx="18389612" cy="13792196"/>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2" name="Title"/>
          <p:cNvSpPr txBox="1"/>
          <p:nvPr>
            <p:ph type="title"/>
          </p:nvPr>
        </p:nvSpPr>
        <p:spPr>
          <a:prstGeom prst="rect">
            <a:avLst/>
          </a:prstGeom>
        </p:spPr>
        <p:txBody>
          <a:bodyPr/>
          <a:lstStyle/>
          <a:p>
            <a:pPr/>
          </a:p>
        </p:txBody>
      </p:sp>
      <p:sp>
        <p:nvSpPr>
          <p:cNvPr id="1203" name="Body"/>
          <p:cNvSpPr txBox="1"/>
          <p:nvPr>
            <p:ph type="body" idx="1"/>
          </p:nvPr>
        </p:nvSpPr>
        <p:spPr>
          <a:prstGeom prst="rect">
            <a:avLst/>
          </a:prstGeom>
        </p:spPr>
        <p:txBody>
          <a:bodyPr/>
          <a:lstStyle/>
          <a:p>
            <a:pPr/>
          </a:p>
        </p:txBody>
      </p:sp>
      <p:pic>
        <p:nvPicPr>
          <p:cNvPr id="1204" name="Image" descr="Image"/>
          <p:cNvPicPr>
            <a:picLocks noChangeAspect="1"/>
          </p:cNvPicPr>
          <p:nvPr/>
        </p:nvPicPr>
        <p:blipFill>
          <a:blip r:embed="rId2">
            <a:extLst/>
          </a:blip>
          <a:stretch>
            <a:fillRect/>
          </a:stretch>
        </p:blipFill>
        <p:spPr>
          <a:xfrm>
            <a:off x="3038272" y="-7289"/>
            <a:ext cx="18307456" cy="13730578"/>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6" name="Title"/>
          <p:cNvSpPr txBox="1"/>
          <p:nvPr>
            <p:ph type="title"/>
          </p:nvPr>
        </p:nvSpPr>
        <p:spPr>
          <a:prstGeom prst="rect">
            <a:avLst/>
          </a:prstGeom>
        </p:spPr>
        <p:txBody>
          <a:bodyPr/>
          <a:lstStyle/>
          <a:p>
            <a:pPr/>
          </a:p>
        </p:txBody>
      </p:sp>
      <p:sp>
        <p:nvSpPr>
          <p:cNvPr id="1207" name="Body"/>
          <p:cNvSpPr txBox="1"/>
          <p:nvPr>
            <p:ph type="body" idx="1"/>
          </p:nvPr>
        </p:nvSpPr>
        <p:spPr>
          <a:prstGeom prst="rect">
            <a:avLst/>
          </a:prstGeom>
        </p:spPr>
        <p:txBody>
          <a:bodyPr/>
          <a:lstStyle/>
          <a:p>
            <a:pPr/>
          </a:p>
        </p:txBody>
      </p:sp>
      <p:pic>
        <p:nvPicPr>
          <p:cNvPr id="1208" name="Image" descr="Image"/>
          <p:cNvPicPr>
            <a:picLocks noChangeAspect="1"/>
          </p:cNvPicPr>
          <p:nvPr/>
        </p:nvPicPr>
        <p:blipFill>
          <a:blip r:embed="rId2">
            <a:extLst/>
          </a:blip>
          <a:stretch>
            <a:fillRect/>
          </a:stretch>
        </p:blipFill>
        <p:spPr>
          <a:xfrm>
            <a:off x="3016154" y="-23878"/>
            <a:ext cx="18288018" cy="13716001"/>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0" name="Title"/>
          <p:cNvSpPr txBox="1"/>
          <p:nvPr>
            <p:ph type="title"/>
          </p:nvPr>
        </p:nvSpPr>
        <p:spPr>
          <a:prstGeom prst="rect">
            <a:avLst/>
          </a:prstGeom>
        </p:spPr>
        <p:txBody>
          <a:bodyPr/>
          <a:lstStyle/>
          <a:p>
            <a:pPr/>
          </a:p>
        </p:txBody>
      </p:sp>
      <p:sp>
        <p:nvSpPr>
          <p:cNvPr id="1211" name="Body"/>
          <p:cNvSpPr txBox="1"/>
          <p:nvPr>
            <p:ph type="body" idx="1"/>
          </p:nvPr>
        </p:nvSpPr>
        <p:spPr>
          <a:prstGeom prst="rect">
            <a:avLst/>
          </a:prstGeom>
        </p:spPr>
        <p:txBody>
          <a:bodyPr/>
          <a:lstStyle/>
          <a:p>
            <a:pPr/>
          </a:p>
        </p:txBody>
      </p:sp>
      <p:pic>
        <p:nvPicPr>
          <p:cNvPr id="1212" name="Image" descr="Image"/>
          <p:cNvPicPr>
            <a:picLocks noChangeAspect="1"/>
          </p:cNvPicPr>
          <p:nvPr/>
        </p:nvPicPr>
        <p:blipFill>
          <a:blip r:embed="rId2">
            <a:extLst/>
          </a:blip>
          <a:stretch>
            <a:fillRect/>
          </a:stretch>
        </p:blipFill>
        <p:spPr>
          <a:xfrm>
            <a:off x="3065582" y="13193"/>
            <a:ext cx="18252836" cy="13689615"/>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4" name="Title"/>
          <p:cNvSpPr txBox="1"/>
          <p:nvPr>
            <p:ph type="title"/>
          </p:nvPr>
        </p:nvSpPr>
        <p:spPr>
          <a:prstGeom prst="rect">
            <a:avLst/>
          </a:prstGeom>
        </p:spPr>
        <p:txBody>
          <a:bodyPr/>
          <a:lstStyle/>
          <a:p>
            <a:pPr/>
          </a:p>
        </p:txBody>
      </p:sp>
      <p:sp>
        <p:nvSpPr>
          <p:cNvPr id="1215" name="Body"/>
          <p:cNvSpPr txBox="1"/>
          <p:nvPr>
            <p:ph type="body" idx="1"/>
          </p:nvPr>
        </p:nvSpPr>
        <p:spPr>
          <a:prstGeom prst="rect">
            <a:avLst/>
          </a:prstGeom>
        </p:spPr>
        <p:txBody>
          <a:bodyPr/>
          <a:lstStyle/>
          <a:p>
            <a:pPr/>
          </a:p>
        </p:txBody>
      </p:sp>
      <p:pic>
        <p:nvPicPr>
          <p:cNvPr id="1216" name="Image" descr="Image"/>
          <p:cNvPicPr>
            <a:picLocks noChangeAspect="1"/>
          </p:cNvPicPr>
          <p:nvPr/>
        </p:nvPicPr>
        <p:blipFill>
          <a:blip r:embed="rId2">
            <a:extLst/>
          </a:blip>
          <a:stretch>
            <a:fillRect/>
          </a:stretch>
        </p:blipFill>
        <p:spPr>
          <a:xfrm>
            <a:off x="3027327" y="-15499"/>
            <a:ext cx="18288017" cy="13716001"/>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8" name="Title"/>
          <p:cNvSpPr txBox="1"/>
          <p:nvPr>
            <p:ph type="title"/>
          </p:nvPr>
        </p:nvSpPr>
        <p:spPr>
          <a:prstGeom prst="rect">
            <a:avLst/>
          </a:prstGeom>
        </p:spPr>
        <p:txBody>
          <a:bodyPr/>
          <a:lstStyle/>
          <a:p>
            <a:pPr/>
          </a:p>
        </p:txBody>
      </p:sp>
      <p:sp>
        <p:nvSpPr>
          <p:cNvPr id="1219" name="Body"/>
          <p:cNvSpPr txBox="1"/>
          <p:nvPr>
            <p:ph type="body" idx="1"/>
          </p:nvPr>
        </p:nvSpPr>
        <p:spPr>
          <a:prstGeom prst="rect">
            <a:avLst/>
          </a:prstGeom>
        </p:spPr>
        <p:txBody>
          <a:bodyPr/>
          <a:lstStyle/>
          <a:p>
            <a:pPr/>
          </a:p>
        </p:txBody>
      </p:sp>
      <p:pic>
        <p:nvPicPr>
          <p:cNvPr id="1220" name="Image" descr="Image"/>
          <p:cNvPicPr>
            <a:picLocks noChangeAspect="1"/>
          </p:cNvPicPr>
          <p:nvPr/>
        </p:nvPicPr>
        <p:blipFill>
          <a:blip r:embed="rId2">
            <a:extLst/>
          </a:blip>
          <a:stretch>
            <a:fillRect/>
          </a:stretch>
        </p:blipFill>
        <p:spPr>
          <a:xfrm>
            <a:off x="3047992" y="0"/>
            <a:ext cx="18288016" cy="13716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Google Shape;82;p15"/>
          <p:cNvSpPr txBox="1"/>
          <p:nvPr>
            <p:ph type="title"/>
          </p:nvPr>
        </p:nvSpPr>
        <p:spPr>
          <a:xfrm>
            <a:off x="1258399" y="1126599"/>
            <a:ext cx="21925599" cy="2890401"/>
          </a:xfrm>
          <a:prstGeom prst="rect">
            <a:avLst/>
          </a:prstGeom>
        </p:spPr>
        <p:txBody>
          <a:bodyPr/>
          <a:lstStyle/>
          <a:p>
            <a:pPr/>
            <a:r>
              <a:t>About Me</a:t>
            </a:r>
          </a:p>
        </p:txBody>
      </p:sp>
      <p:sp>
        <p:nvSpPr>
          <p:cNvPr id="332" name="Google Shape;83;p15"/>
          <p:cNvSpPr txBox="1"/>
          <p:nvPr>
            <p:ph type="body" sz="quarter" idx="1"/>
          </p:nvPr>
        </p:nvSpPr>
        <p:spPr>
          <a:xfrm>
            <a:off x="5870132" y="5117532"/>
            <a:ext cx="17313601" cy="3718402"/>
          </a:xfrm>
          <a:prstGeom prst="rect">
            <a:avLst/>
          </a:prstGeom>
        </p:spPr>
        <p:txBody>
          <a:bodyPr/>
          <a:lstStyle/>
          <a:p>
            <a:pPr marL="993775" indent="-866775">
              <a:buSzPts val="4200"/>
              <a:defRPr sz="4200"/>
            </a:pPr>
            <a:r>
              <a:t>MSc in Computer Science and Engineering @ FEUP</a:t>
            </a:r>
          </a:p>
          <a:p>
            <a:pPr marL="993775" indent="-866775">
              <a:buSzPts val="4200"/>
              <a:defRPr sz="4200"/>
            </a:pPr>
            <a:r>
              <a:t>Interests: Quantum Computing, Machine Learning, Competitive Programming, Behavioural Psychology, Open Source Projects, Exploring...</a:t>
            </a:r>
          </a:p>
        </p:txBody>
      </p:sp>
      <p:sp>
        <p:nvSpPr>
          <p:cNvPr id="333" name="Google Shape;84;p15"/>
          <p:cNvSpPr txBox="1"/>
          <p:nvPr>
            <p:ph type="sldNum" sz="quarter" idx="2"/>
          </p:nvPr>
        </p:nvSpPr>
        <p:spPr>
          <a:xfrm>
            <a:off x="23325059" y="12605811"/>
            <a:ext cx="867584" cy="881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4" name="Google Shape;85;p15" descr="Google Shape;85;p15"/>
          <p:cNvPicPr>
            <a:picLocks noChangeAspect="1"/>
          </p:cNvPicPr>
          <p:nvPr/>
        </p:nvPicPr>
        <p:blipFill>
          <a:blip r:embed="rId2">
            <a:extLst/>
          </a:blip>
          <a:stretch>
            <a:fillRect/>
          </a:stretch>
        </p:blipFill>
        <p:spPr>
          <a:xfrm>
            <a:off x="1425733" y="9936199"/>
            <a:ext cx="4444398" cy="1541913"/>
          </a:xfrm>
          <a:prstGeom prst="rect">
            <a:avLst/>
          </a:prstGeom>
          <a:ln w="12700">
            <a:miter lim="400000"/>
          </a:ln>
        </p:spPr>
      </p:pic>
      <p:pic>
        <p:nvPicPr>
          <p:cNvPr id="335" name="Google Shape;87;p15" descr="Google Shape;87;p15"/>
          <p:cNvPicPr>
            <a:picLocks noChangeAspect="1"/>
          </p:cNvPicPr>
          <p:nvPr/>
        </p:nvPicPr>
        <p:blipFill>
          <a:blip r:embed="rId3">
            <a:extLst/>
          </a:blip>
          <a:srcRect l="11801" t="21247" r="22047" b="0"/>
          <a:stretch>
            <a:fillRect/>
          </a:stretch>
        </p:blipFill>
        <p:spPr>
          <a:xfrm>
            <a:off x="11112200" y="8268101"/>
            <a:ext cx="6829401" cy="4878134"/>
          </a:xfrm>
          <a:prstGeom prst="rect">
            <a:avLst/>
          </a:prstGeom>
          <a:ln w="12700">
            <a:miter lim="400000"/>
          </a:ln>
        </p:spPr>
      </p:pic>
      <p:pic>
        <p:nvPicPr>
          <p:cNvPr id="336" name="Picture 2" descr="Picture 2"/>
          <p:cNvPicPr>
            <a:picLocks noChangeAspect="1"/>
          </p:cNvPicPr>
          <p:nvPr/>
        </p:nvPicPr>
        <p:blipFill>
          <a:blip r:embed="rId4">
            <a:extLst/>
          </a:blip>
          <a:stretch>
            <a:fillRect/>
          </a:stretch>
        </p:blipFill>
        <p:spPr>
          <a:xfrm>
            <a:off x="1677474" y="5126077"/>
            <a:ext cx="3143252" cy="314325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32">
                                            <p:bg/>
                                          </p:spTgt>
                                        </p:tgtEl>
                                        <p:attrNameLst>
                                          <p:attrName>style.visibility</p:attrName>
                                        </p:attrNameLst>
                                      </p:cBhvr>
                                      <p:to>
                                        <p:strVal val="visible"/>
                                      </p:to>
                                    </p:set>
                                    <p:animEffect filter="dissolve" transition="in">
                                      <p:cBhvr>
                                        <p:cTn id="7" dur="1000"/>
                                        <p:tgtEl>
                                          <p:spTgt spid="33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32">
                                            <p:txEl>
                                              <p:pRg st="0" end="0"/>
                                            </p:txEl>
                                          </p:spTgt>
                                        </p:tgtEl>
                                        <p:attrNameLst>
                                          <p:attrName>style.visibility</p:attrName>
                                        </p:attrNameLst>
                                      </p:cBhvr>
                                      <p:to>
                                        <p:strVal val="visible"/>
                                      </p:to>
                                    </p:set>
                                    <p:animEffect filter="dissolve" transition="in">
                                      <p:cBhvr>
                                        <p:cTn id="10" dur="1000"/>
                                        <p:tgtEl>
                                          <p:spTgt spid="33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332">
                                            <p:txEl>
                                              <p:pRg st="1" end="1"/>
                                            </p:txEl>
                                          </p:spTgt>
                                        </p:tgtEl>
                                        <p:attrNameLst>
                                          <p:attrName>style.visibility</p:attrName>
                                        </p:attrNameLst>
                                      </p:cBhvr>
                                      <p:to>
                                        <p:strVal val="visible"/>
                                      </p:to>
                                    </p:set>
                                    <p:animEffect filter="dissolve" transition="in">
                                      <p:cBhvr>
                                        <p:cTn id="15" dur="1000"/>
                                        <p:tgtEl>
                                          <p:spTgt spid="33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2" fill="hold">
                                  <p:stCondLst>
                                    <p:cond delay="0"/>
                                  </p:stCondLst>
                                  <p:iterate type="el" backwards="0">
                                    <p:tmAbs val="0"/>
                                  </p:iterate>
                                  <p:childTnLst>
                                    <p:set>
                                      <p:cBhvr>
                                        <p:cTn id="19" fill="hold"/>
                                        <p:tgtEl>
                                          <p:spTgt spid="335"/>
                                        </p:tgtEl>
                                        <p:attrNameLst>
                                          <p:attrName>style.visibility</p:attrName>
                                        </p:attrNameLst>
                                      </p:cBhvr>
                                      <p:to>
                                        <p:strVal val="visible"/>
                                      </p:to>
                                    </p:set>
                                    <p:animEffect filter="dissolve" transition="in">
                                      <p:cBhvr>
                                        <p:cTn id="20"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2"/>
      <p:bldP build="p" bldLvl="1" animBg="1" rev="0" advAuto="0" spid="332" grpId="1"/>
    </p:bld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222" name="qiskit.gif" descr="qiskit.gif"/>
          <p:cNvPicPr>
            <a:picLocks noChangeAspect="0"/>
          </p:cNvPicPr>
          <p:nvPr/>
        </p:nvPicPr>
        <p:blipFill>
          <a:blip r:embed="rId2">
            <a:extLst/>
          </a:blip>
          <a:stretch>
            <a:fillRect/>
          </a:stretch>
        </p:blipFill>
        <p:spPr>
          <a:xfrm>
            <a:off x="8892299" y="3558300"/>
            <a:ext cx="6599401" cy="6599400"/>
          </a:xfrm>
          <a:prstGeom prst="rect">
            <a:avLst/>
          </a:prstGeom>
          <a:ln w="12700">
            <a:miter lim="400000"/>
          </a:ln>
        </p:spPr>
      </p:pic>
      <p:sp>
        <p:nvSpPr>
          <p:cNvPr id="1223" name="Clément Javerzac-Galy"/>
          <p:cNvSpPr txBox="1"/>
          <p:nvPr/>
        </p:nvSpPr>
        <p:spPr>
          <a:xfrm>
            <a:off x="9807689" y="1642606"/>
            <a:ext cx="47686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defRPr>
            </a:lvl1pPr>
          </a:lstStyle>
          <a:p>
            <a:pPr/>
            <a:r>
              <a:t>Clément Javerzac-Galy </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5" name="Title"/>
          <p:cNvSpPr txBox="1"/>
          <p:nvPr>
            <p:ph type="title"/>
          </p:nvPr>
        </p:nvSpPr>
        <p:spPr>
          <a:prstGeom prst="rect">
            <a:avLst/>
          </a:prstGeom>
        </p:spPr>
        <p:txBody>
          <a:bodyPr/>
          <a:lstStyle/>
          <a:p>
            <a:pPr/>
          </a:p>
        </p:txBody>
      </p:sp>
      <p:sp>
        <p:nvSpPr>
          <p:cNvPr id="1226" name="Body"/>
          <p:cNvSpPr txBox="1"/>
          <p:nvPr>
            <p:ph type="body" idx="1"/>
          </p:nvPr>
        </p:nvSpPr>
        <p:spPr>
          <a:prstGeom prst="rect">
            <a:avLst/>
          </a:prstGeom>
        </p:spPr>
        <p:txBody>
          <a:bodyPr/>
          <a:lstStyle/>
          <a:p>
            <a:pPr/>
          </a:p>
        </p:txBody>
      </p:sp>
      <p:pic>
        <p:nvPicPr>
          <p:cNvPr id="1227" name="Image" descr="Image"/>
          <p:cNvPicPr>
            <a:picLocks noChangeAspect="1"/>
          </p:cNvPicPr>
          <p:nvPr/>
        </p:nvPicPr>
        <p:blipFill>
          <a:blip r:embed="rId2">
            <a:extLst/>
          </a:blip>
          <a:stretch>
            <a:fillRect/>
          </a:stretch>
        </p:blipFill>
        <p:spPr>
          <a:xfrm>
            <a:off x="68502" y="38532"/>
            <a:ext cx="24246996" cy="13638936"/>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9" name="Title"/>
          <p:cNvSpPr txBox="1"/>
          <p:nvPr>
            <p:ph type="title"/>
          </p:nvPr>
        </p:nvSpPr>
        <p:spPr>
          <a:prstGeom prst="rect">
            <a:avLst/>
          </a:prstGeom>
        </p:spPr>
        <p:txBody>
          <a:bodyPr/>
          <a:lstStyle/>
          <a:p>
            <a:pPr/>
          </a:p>
        </p:txBody>
      </p:sp>
      <p:sp>
        <p:nvSpPr>
          <p:cNvPr id="1230" name="Body"/>
          <p:cNvSpPr txBox="1"/>
          <p:nvPr>
            <p:ph type="body" idx="1"/>
          </p:nvPr>
        </p:nvSpPr>
        <p:spPr>
          <a:prstGeom prst="rect">
            <a:avLst/>
          </a:prstGeom>
        </p:spPr>
        <p:txBody>
          <a:bodyPr/>
          <a:lstStyle/>
          <a:p>
            <a:pPr/>
          </a:p>
        </p:txBody>
      </p:sp>
      <p:pic>
        <p:nvPicPr>
          <p:cNvPr id="1231" name="Image" descr="Image"/>
          <p:cNvPicPr>
            <a:picLocks noChangeAspect="1"/>
          </p:cNvPicPr>
          <p:nvPr/>
        </p:nvPicPr>
        <p:blipFill>
          <a:blip r:embed="rId2">
            <a:extLst/>
          </a:blip>
          <a:stretch>
            <a:fillRect/>
          </a:stretch>
        </p:blipFill>
        <p:spPr>
          <a:xfrm>
            <a:off x="54706" y="30772"/>
            <a:ext cx="24274588" cy="13654456"/>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3" name="Title"/>
          <p:cNvSpPr txBox="1"/>
          <p:nvPr>
            <p:ph type="title"/>
          </p:nvPr>
        </p:nvSpPr>
        <p:spPr>
          <a:prstGeom prst="rect">
            <a:avLst/>
          </a:prstGeom>
        </p:spPr>
        <p:txBody>
          <a:bodyPr/>
          <a:lstStyle/>
          <a:p>
            <a:pPr/>
          </a:p>
        </p:txBody>
      </p:sp>
      <p:sp>
        <p:nvSpPr>
          <p:cNvPr id="1234" name="Body"/>
          <p:cNvSpPr txBox="1"/>
          <p:nvPr>
            <p:ph type="body" idx="1"/>
          </p:nvPr>
        </p:nvSpPr>
        <p:spPr>
          <a:prstGeom prst="rect">
            <a:avLst/>
          </a:prstGeom>
        </p:spPr>
        <p:txBody>
          <a:bodyPr/>
          <a:lstStyle/>
          <a:p>
            <a:pPr/>
          </a:p>
        </p:txBody>
      </p:sp>
      <p:pic>
        <p:nvPicPr>
          <p:cNvPr id="1235" name="Image" descr="Image"/>
          <p:cNvPicPr>
            <a:picLocks noChangeAspect="1"/>
          </p:cNvPicPr>
          <p:nvPr/>
        </p:nvPicPr>
        <p:blipFill>
          <a:blip r:embed="rId2">
            <a:extLst/>
          </a:blip>
          <a:stretch>
            <a:fillRect/>
          </a:stretch>
        </p:blipFill>
        <p:spPr>
          <a:xfrm>
            <a:off x="32697" y="18392"/>
            <a:ext cx="24318606" cy="13679216"/>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7" name="Title"/>
          <p:cNvSpPr txBox="1"/>
          <p:nvPr>
            <p:ph type="title"/>
          </p:nvPr>
        </p:nvSpPr>
        <p:spPr>
          <a:prstGeom prst="rect">
            <a:avLst/>
          </a:prstGeom>
        </p:spPr>
        <p:txBody>
          <a:bodyPr/>
          <a:lstStyle/>
          <a:p>
            <a:pPr/>
          </a:p>
        </p:txBody>
      </p:sp>
      <p:sp>
        <p:nvSpPr>
          <p:cNvPr id="1238" name="Body"/>
          <p:cNvSpPr txBox="1"/>
          <p:nvPr>
            <p:ph type="body" idx="1"/>
          </p:nvPr>
        </p:nvSpPr>
        <p:spPr>
          <a:prstGeom prst="rect">
            <a:avLst/>
          </a:prstGeom>
        </p:spPr>
        <p:txBody>
          <a:bodyPr/>
          <a:lstStyle/>
          <a:p>
            <a:pPr/>
          </a:p>
        </p:txBody>
      </p:sp>
      <p:pic>
        <p:nvPicPr>
          <p:cNvPr id="1239" name="Image" descr="Image"/>
          <p:cNvPicPr>
            <a:picLocks noChangeAspect="1"/>
          </p:cNvPicPr>
          <p:nvPr/>
        </p:nvPicPr>
        <p:blipFill>
          <a:blip r:embed="rId2">
            <a:extLst/>
          </a:blip>
          <a:stretch>
            <a:fillRect/>
          </a:stretch>
        </p:blipFill>
        <p:spPr>
          <a:xfrm>
            <a:off x="51723" y="29094"/>
            <a:ext cx="24384000" cy="13716001"/>
          </a:xfrm>
          <a:prstGeom prst="rect">
            <a:avLst/>
          </a:prstGeom>
          <a:ln w="12700">
            <a:miter lim="400000"/>
          </a:ln>
        </p:spPr>
      </p:pic>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1" name="Title"/>
          <p:cNvSpPr txBox="1"/>
          <p:nvPr>
            <p:ph type="title"/>
          </p:nvPr>
        </p:nvSpPr>
        <p:spPr>
          <a:prstGeom prst="rect">
            <a:avLst/>
          </a:prstGeom>
        </p:spPr>
        <p:txBody>
          <a:bodyPr/>
          <a:lstStyle/>
          <a:p>
            <a:pPr/>
          </a:p>
        </p:txBody>
      </p:sp>
      <p:sp>
        <p:nvSpPr>
          <p:cNvPr id="1242" name="Body"/>
          <p:cNvSpPr txBox="1"/>
          <p:nvPr>
            <p:ph type="body" idx="1"/>
          </p:nvPr>
        </p:nvSpPr>
        <p:spPr>
          <a:prstGeom prst="rect">
            <a:avLst/>
          </a:prstGeom>
        </p:spPr>
        <p:txBody>
          <a:bodyPr/>
          <a:lstStyle/>
          <a:p>
            <a:pPr/>
          </a:p>
        </p:txBody>
      </p:sp>
      <p:pic>
        <p:nvPicPr>
          <p:cNvPr id="1243" name="Image" descr="Image"/>
          <p:cNvPicPr>
            <a:picLocks noChangeAspect="1"/>
          </p:cNvPicPr>
          <p:nvPr/>
        </p:nvPicPr>
        <p:blipFill>
          <a:blip r:embed="rId2">
            <a:extLst/>
          </a:blip>
          <a:stretch>
            <a:fillRect/>
          </a:stretch>
        </p:blipFill>
        <p:spPr>
          <a:xfrm>
            <a:off x="53483" y="30084"/>
            <a:ext cx="24277034" cy="13655832"/>
          </a:xfrm>
          <a:prstGeom prst="rect">
            <a:avLst/>
          </a:prstGeom>
          <a:ln w="12700">
            <a:miter lim="400000"/>
          </a:ln>
        </p:spPr>
      </p:pic>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5" name="Title"/>
          <p:cNvSpPr txBox="1"/>
          <p:nvPr>
            <p:ph type="title"/>
          </p:nvPr>
        </p:nvSpPr>
        <p:spPr>
          <a:prstGeom prst="rect">
            <a:avLst/>
          </a:prstGeom>
        </p:spPr>
        <p:txBody>
          <a:bodyPr/>
          <a:lstStyle/>
          <a:p>
            <a:pPr/>
          </a:p>
        </p:txBody>
      </p:sp>
      <p:sp>
        <p:nvSpPr>
          <p:cNvPr id="1246" name="Body"/>
          <p:cNvSpPr txBox="1"/>
          <p:nvPr>
            <p:ph type="body" idx="1"/>
          </p:nvPr>
        </p:nvSpPr>
        <p:spPr>
          <a:prstGeom prst="rect">
            <a:avLst/>
          </a:prstGeom>
        </p:spPr>
        <p:txBody>
          <a:bodyPr/>
          <a:lstStyle/>
          <a:p>
            <a:pPr/>
          </a:p>
        </p:txBody>
      </p:sp>
      <p:pic>
        <p:nvPicPr>
          <p:cNvPr id="1247" name="Image" descr="Image"/>
          <p:cNvPicPr>
            <a:picLocks noChangeAspect="1"/>
          </p:cNvPicPr>
          <p:nvPr/>
        </p:nvPicPr>
        <p:blipFill>
          <a:blip r:embed="rId2">
            <a:extLst/>
          </a:blip>
          <a:stretch>
            <a:fillRect/>
          </a:stretch>
        </p:blipFill>
        <p:spPr>
          <a:xfrm>
            <a:off x="19910" y="11199"/>
            <a:ext cx="24344180" cy="13693602"/>
          </a:xfrm>
          <a:prstGeom prst="rect">
            <a:avLst/>
          </a:prstGeom>
          <a:ln w="12700">
            <a:miter lim="400000"/>
          </a:ln>
        </p:spPr>
      </p:pic>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9" name="Title"/>
          <p:cNvSpPr txBox="1"/>
          <p:nvPr>
            <p:ph type="title"/>
          </p:nvPr>
        </p:nvSpPr>
        <p:spPr>
          <a:prstGeom prst="rect">
            <a:avLst/>
          </a:prstGeom>
        </p:spPr>
        <p:txBody>
          <a:bodyPr/>
          <a:lstStyle/>
          <a:p>
            <a:pPr/>
          </a:p>
        </p:txBody>
      </p:sp>
      <p:sp>
        <p:nvSpPr>
          <p:cNvPr id="1250" name="Body"/>
          <p:cNvSpPr txBox="1"/>
          <p:nvPr>
            <p:ph type="body" idx="1"/>
          </p:nvPr>
        </p:nvSpPr>
        <p:spPr>
          <a:prstGeom prst="rect">
            <a:avLst/>
          </a:prstGeom>
        </p:spPr>
        <p:txBody>
          <a:bodyPr/>
          <a:lstStyle/>
          <a:p>
            <a:pPr/>
          </a:p>
        </p:txBody>
      </p:sp>
      <p:pic>
        <p:nvPicPr>
          <p:cNvPr id="1251" name="Image" descr="Image"/>
          <p:cNvPicPr>
            <a:picLocks noChangeAspect="1"/>
          </p:cNvPicPr>
          <p:nvPr/>
        </p:nvPicPr>
        <p:blipFill>
          <a:blip r:embed="rId2">
            <a:extLst/>
          </a:blip>
          <a:stretch>
            <a:fillRect/>
          </a:stretch>
        </p:blipFill>
        <p:spPr>
          <a:xfrm>
            <a:off x="-948" y="-533"/>
            <a:ext cx="24385896" cy="13717066"/>
          </a:xfrm>
          <a:prstGeom prst="rect">
            <a:avLst/>
          </a:prstGeom>
          <a:ln w="12700">
            <a:miter lim="400000"/>
          </a:ln>
        </p:spPr>
      </p:pic>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3" name="Title"/>
          <p:cNvSpPr txBox="1"/>
          <p:nvPr>
            <p:ph type="title"/>
          </p:nvPr>
        </p:nvSpPr>
        <p:spPr>
          <a:prstGeom prst="rect">
            <a:avLst/>
          </a:prstGeom>
        </p:spPr>
        <p:txBody>
          <a:bodyPr/>
          <a:lstStyle/>
          <a:p>
            <a:pPr/>
          </a:p>
        </p:txBody>
      </p:sp>
      <p:sp>
        <p:nvSpPr>
          <p:cNvPr id="1254" name="Body"/>
          <p:cNvSpPr txBox="1"/>
          <p:nvPr>
            <p:ph type="body" idx="1"/>
          </p:nvPr>
        </p:nvSpPr>
        <p:spPr>
          <a:prstGeom prst="rect">
            <a:avLst/>
          </a:prstGeom>
        </p:spPr>
        <p:txBody>
          <a:bodyPr/>
          <a:lstStyle/>
          <a:p>
            <a:pPr/>
          </a:p>
        </p:txBody>
      </p:sp>
      <p:pic>
        <p:nvPicPr>
          <p:cNvPr id="1255" name="Image" descr="Image"/>
          <p:cNvPicPr>
            <a:picLocks noChangeAspect="1"/>
          </p:cNvPicPr>
          <p:nvPr/>
        </p:nvPicPr>
        <p:blipFill>
          <a:blip r:embed="rId2">
            <a:extLst/>
          </a:blip>
          <a:stretch>
            <a:fillRect/>
          </a:stretch>
        </p:blipFill>
        <p:spPr>
          <a:xfrm>
            <a:off x="87202" y="49051"/>
            <a:ext cx="24209596" cy="13617898"/>
          </a:xfrm>
          <a:prstGeom prst="rect">
            <a:avLst/>
          </a:prstGeom>
          <a:ln w="12700">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7" name="Title"/>
          <p:cNvSpPr txBox="1"/>
          <p:nvPr>
            <p:ph type="title"/>
          </p:nvPr>
        </p:nvSpPr>
        <p:spPr>
          <a:prstGeom prst="rect">
            <a:avLst/>
          </a:prstGeom>
        </p:spPr>
        <p:txBody>
          <a:bodyPr/>
          <a:lstStyle/>
          <a:p>
            <a:pPr/>
          </a:p>
        </p:txBody>
      </p:sp>
      <p:sp>
        <p:nvSpPr>
          <p:cNvPr id="1258" name="Body"/>
          <p:cNvSpPr txBox="1"/>
          <p:nvPr>
            <p:ph type="body" idx="1"/>
          </p:nvPr>
        </p:nvSpPr>
        <p:spPr>
          <a:prstGeom prst="rect">
            <a:avLst/>
          </a:prstGeom>
        </p:spPr>
        <p:txBody>
          <a:bodyPr/>
          <a:lstStyle/>
          <a:p>
            <a:pPr/>
          </a:p>
        </p:txBody>
      </p:sp>
      <p:pic>
        <p:nvPicPr>
          <p:cNvPr id="1259" name="Image" descr="Image"/>
          <p:cNvPicPr>
            <a:picLocks noChangeAspect="1"/>
          </p:cNvPicPr>
          <p:nvPr/>
        </p:nvPicPr>
        <p:blipFill>
          <a:blip r:embed="rId2">
            <a:extLst/>
          </a:blip>
          <a:stretch>
            <a:fillRect/>
          </a:stretch>
        </p:blipFill>
        <p:spPr>
          <a:xfrm>
            <a:off x="55267" y="31088"/>
            <a:ext cx="24273466" cy="13653824"/>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Google Shape;92;p16"/>
          <p:cNvSpPr txBox="1"/>
          <p:nvPr>
            <p:ph type="title"/>
          </p:nvPr>
        </p:nvSpPr>
        <p:spPr>
          <a:xfrm>
            <a:off x="1258399" y="1969933"/>
            <a:ext cx="21925599" cy="2047201"/>
          </a:xfrm>
          <a:prstGeom prst="rect">
            <a:avLst/>
          </a:prstGeom>
        </p:spPr>
        <p:txBody>
          <a:bodyPr/>
          <a:lstStyle/>
          <a:p>
            <a:pPr/>
            <a:r>
              <a:t>My Quantum Education</a:t>
            </a:r>
          </a:p>
        </p:txBody>
      </p:sp>
      <p:sp>
        <p:nvSpPr>
          <p:cNvPr id="339" name="Google Shape;93;p16"/>
          <p:cNvSpPr txBox="1"/>
          <p:nvPr>
            <p:ph type="body" idx="1"/>
          </p:nvPr>
        </p:nvSpPr>
        <p:spPr>
          <a:xfrm>
            <a:off x="1258399" y="5117532"/>
            <a:ext cx="21925599" cy="7227202"/>
          </a:xfrm>
          <a:prstGeom prst="rect">
            <a:avLst/>
          </a:prstGeom>
        </p:spPr>
        <p:txBody>
          <a:bodyPr/>
          <a:lstStyle/>
          <a:p>
            <a:pPr marL="1059872" indent="-970972">
              <a:buSzPts val="5800"/>
              <a:defRPr i="1" sz="5800"/>
            </a:pPr>
            <a:r>
              <a:t>Est. 2018</a:t>
            </a:r>
          </a:p>
          <a:p>
            <a:pPr marL="1059872" indent="-970972">
              <a:buSzPts val="5800"/>
              <a:defRPr sz="5800"/>
            </a:pPr>
            <a:r>
              <a:t>TedX Talk by Prof. Koen Bertels</a:t>
            </a:r>
          </a:p>
          <a:p>
            <a:pPr marL="1059872" indent="-970972">
              <a:buSzPts val="5800"/>
              <a:defRPr sz="5800"/>
            </a:pPr>
            <a:r>
              <a:t>BerkleyX Quantum Mechanics and Quantum Computation</a:t>
            </a:r>
          </a:p>
          <a:p>
            <a:pPr marL="1059872" indent="-970972">
              <a:buSzPts val="5800"/>
              <a:defRPr sz="5800"/>
            </a:pPr>
            <a:r>
              <a:t>Lectures, books, surveys, forums, …</a:t>
            </a:r>
          </a:p>
          <a:p>
            <a:pPr marL="1059872" indent="-970972">
              <a:buSzPts val="5800"/>
              <a:defRPr sz="5800"/>
            </a:pPr>
            <a:r>
              <a:t>Started hacking around qiskit and IBMQX</a:t>
            </a:r>
          </a:p>
        </p:txBody>
      </p:sp>
      <p:sp>
        <p:nvSpPr>
          <p:cNvPr id="340" name="Google Shape;94;p16"/>
          <p:cNvSpPr txBox="1"/>
          <p:nvPr>
            <p:ph type="sldNum" sz="quarter" idx="2"/>
          </p:nvPr>
        </p:nvSpPr>
        <p:spPr>
          <a:xfrm>
            <a:off x="23325059" y="12605811"/>
            <a:ext cx="867584" cy="881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39">
                                            <p:bg/>
                                          </p:spTgt>
                                        </p:tgtEl>
                                        <p:attrNameLst>
                                          <p:attrName>style.visibility</p:attrName>
                                        </p:attrNameLst>
                                      </p:cBhvr>
                                      <p:to>
                                        <p:strVal val="visible"/>
                                      </p:to>
                                    </p:set>
                                    <p:animEffect filter="dissolve" transition="in">
                                      <p:cBhvr>
                                        <p:cTn id="7" dur="1000"/>
                                        <p:tgtEl>
                                          <p:spTgt spid="339">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39">
                                            <p:txEl>
                                              <p:pRg st="0" end="0"/>
                                            </p:txEl>
                                          </p:spTgt>
                                        </p:tgtEl>
                                        <p:attrNameLst>
                                          <p:attrName>style.visibility</p:attrName>
                                        </p:attrNameLst>
                                      </p:cBhvr>
                                      <p:to>
                                        <p:strVal val="visible"/>
                                      </p:to>
                                    </p:set>
                                    <p:animEffect filter="dissolve" transition="in">
                                      <p:cBhvr>
                                        <p:cTn id="10" dur="1000"/>
                                        <p:tgtEl>
                                          <p:spTgt spid="33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339">
                                            <p:txEl>
                                              <p:pRg st="1" end="1"/>
                                            </p:txEl>
                                          </p:spTgt>
                                        </p:tgtEl>
                                        <p:attrNameLst>
                                          <p:attrName>style.visibility</p:attrName>
                                        </p:attrNameLst>
                                      </p:cBhvr>
                                      <p:to>
                                        <p:strVal val="visible"/>
                                      </p:to>
                                    </p:set>
                                    <p:animEffect filter="dissolve" transition="in">
                                      <p:cBhvr>
                                        <p:cTn id="15" dur="1000"/>
                                        <p:tgtEl>
                                          <p:spTgt spid="33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339">
                                            <p:txEl>
                                              <p:pRg st="2" end="2"/>
                                            </p:txEl>
                                          </p:spTgt>
                                        </p:tgtEl>
                                        <p:attrNameLst>
                                          <p:attrName>style.visibility</p:attrName>
                                        </p:attrNameLst>
                                      </p:cBhvr>
                                      <p:to>
                                        <p:strVal val="visible"/>
                                      </p:to>
                                    </p:set>
                                    <p:animEffect filter="dissolve" transition="in">
                                      <p:cBhvr>
                                        <p:cTn id="20" dur="1000"/>
                                        <p:tgtEl>
                                          <p:spTgt spid="33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339">
                                            <p:txEl>
                                              <p:pRg st="3" end="3"/>
                                            </p:txEl>
                                          </p:spTgt>
                                        </p:tgtEl>
                                        <p:attrNameLst>
                                          <p:attrName>style.visibility</p:attrName>
                                        </p:attrNameLst>
                                      </p:cBhvr>
                                      <p:to>
                                        <p:strVal val="visible"/>
                                      </p:to>
                                    </p:set>
                                    <p:animEffect filter="dissolve" transition="in">
                                      <p:cBhvr>
                                        <p:cTn id="25" dur="1000"/>
                                        <p:tgtEl>
                                          <p:spTgt spid="33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339">
                                            <p:txEl>
                                              <p:pRg st="4" end="4"/>
                                            </p:txEl>
                                          </p:spTgt>
                                        </p:tgtEl>
                                        <p:attrNameLst>
                                          <p:attrName>style.visibility</p:attrName>
                                        </p:attrNameLst>
                                      </p:cBhvr>
                                      <p:to>
                                        <p:strVal val="visible"/>
                                      </p:to>
                                    </p:set>
                                    <p:animEffect filter="dissolve" transition="in">
                                      <p:cBhvr>
                                        <p:cTn id="30" dur="1000"/>
                                        <p:tgtEl>
                                          <p:spTgt spid="339">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39" grpId="1"/>
    </p:bldLst>
  </p:timing>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1" name="Title"/>
          <p:cNvSpPr txBox="1"/>
          <p:nvPr>
            <p:ph type="title"/>
          </p:nvPr>
        </p:nvSpPr>
        <p:spPr>
          <a:prstGeom prst="rect">
            <a:avLst/>
          </a:prstGeom>
        </p:spPr>
        <p:txBody>
          <a:bodyPr/>
          <a:lstStyle/>
          <a:p>
            <a:pPr/>
          </a:p>
        </p:txBody>
      </p:sp>
      <p:sp>
        <p:nvSpPr>
          <p:cNvPr id="1262" name="Body"/>
          <p:cNvSpPr txBox="1"/>
          <p:nvPr>
            <p:ph type="body" idx="1"/>
          </p:nvPr>
        </p:nvSpPr>
        <p:spPr>
          <a:prstGeom prst="rect">
            <a:avLst/>
          </a:prstGeom>
        </p:spPr>
        <p:txBody>
          <a:bodyPr/>
          <a:lstStyle/>
          <a:p>
            <a:pPr/>
          </a:p>
        </p:txBody>
      </p:sp>
      <p:pic>
        <p:nvPicPr>
          <p:cNvPr id="1263" name="Image" descr="Image"/>
          <p:cNvPicPr>
            <a:picLocks noChangeAspect="1"/>
          </p:cNvPicPr>
          <p:nvPr/>
        </p:nvPicPr>
        <p:blipFill>
          <a:blip r:embed="rId2">
            <a:extLst/>
          </a:blip>
          <a:stretch>
            <a:fillRect/>
          </a:stretch>
        </p:blipFill>
        <p:spPr>
          <a:xfrm>
            <a:off x="10357" y="5826"/>
            <a:ext cx="24363286" cy="13704348"/>
          </a:xfrm>
          <a:prstGeom prst="rect">
            <a:avLst/>
          </a:prstGeom>
          <a:ln w="12700">
            <a:miter lim="400000"/>
          </a:ln>
        </p:spPr>
      </p:pic>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5" name="Title"/>
          <p:cNvSpPr txBox="1"/>
          <p:nvPr>
            <p:ph type="title"/>
          </p:nvPr>
        </p:nvSpPr>
        <p:spPr>
          <a:prstGeom prst="rect">
            <a:avLst/>
          </a:prstGeom>
        </p:spPr>
        <p:txBody>
          <a:bodyPr/>
          <a:lstStyle/>
          <a:p>
            <a:pPr/>
          </a:p>
        </p:txBody>
      </p:sp>
      <p:sp>
        <p:nvSpPr>
          <p:cNvPr id="1266" name="Body"/>
          <p:cNvSpPr txBox="1"/>
          <p:nvPr>
            <p:ph type="body" idx="1"/>
          </p:nvPr>
        </p:nvSpPr>
        <p:spPr>
          <a:prstGeom prst="rect">
            <a:avLst/>
          </a:prstGeom>
        </p:spPr>
        <p:txBody>
          <a:bodyPr/>
          <a:lstStyle/>
          <a:p>
            <a:pPr/>
          </a:p>
        </p:txBody>
      </p:sp>
      <p:pic>
        <p:nvPicPr>
          <p:cNvPr id="1267" name="Image" descr="Image"/>
          <p:cNvPicPr>
            <a:picLocks noChangeAspect="1"/>
          </p:cNvPicPr>
          <p:nvPr/>
        </p:nvPicPr>
        <p:blipFill>
          <a:blip r:embed="rId2">
            <a:extLst/>
          </a:blip>
          <a:stretch>
            <a:fillRect/>
          </a:stretch>
        </p:blipFill>
        <p:spPr>
          <a:xfrm>
            <a:off x="83979" y="47238"/>
            <a:ext cx="24216042" cy="13621524"/>
          </a:xfrm>
          <a:prstGeom prst="rect">
            <a:avLst/>
          </a:prstGeom>
          <a:ln w="12700">
            <a:miter lim="400000"/>
          </a:ln>
        </p:spPr>
      </p:pic>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Title"/>
          <p:cNvSpPr txBox="1"/>
          <p:nvPr>
            <p:ph type="title"/>
          </p:nvPr>
        </p:nvSpPr>
        <p:spPr>
          <a:prstGeom prst="rect">
            <a:avLst/>
          </a:prstGeom>
        </p:spPr>
        <p:txBody>
          <a:bodyPr/>
          <a:lstStyle/>
          <a:p>
            <a:pPr/>
          </a:p>
        </p:txBody>
      </p:sp>
      <p:sp>
        <p:nvSpPr>
          <p:cNvPr id="1270" name="Body"/>
          <p:cNvSpPr txBox="1"/>
          <p:nvPr>
            <p:ph type="body" idx="1"/>
          </p:nvPr>
        </p:nvSpPr>
        <p:spPr>
          <a:prstGeom prst="rect">
            <a:avLst/>
          </a:prstGeom>
        </p:spPr>
        <p:txBody>
          <a:bodyPr/>
          <a:lstStyle/>
          <a:p>
            <a:pPr/>
          </a:p>
        </p:txBody>
      </p:sp>
      <p:pic>
        <p:nvPicPr>
          <p:cNvPr id="1271" name="Image" descr="Image"/>
          <p:cNvPicPr>
            <a:picLocks noChangeAspect="1"/>
          </p:cNvPicPr>
          <p:nvPr/>
        </p:nvPicPr>
        <p:blipFill>
          <a:blip r:embed="rId2">
            <a:extLst/>
          </a:blip>
          <a:stretch>
            <a:fillRect/>
          </a:stretch>
        </p:blipFill>
        <p:spPr>
          <a:xfrm>
            <a:off x="36807" y="20704"/>
            <a:ext cx="24310386" cy="13674592"/>
          </a:xfrm>
          <a:prstGeom prst="rect">
            <a:avLst/>
          </a:prstGeom>
          <a:ln w="12700">
            <a:miter lim="400000"/>
          </a:ln>
        </p:spPr>
      </p:pic>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3" name="Title"/>
          <p:cNvSpPr txBox="1"/>
          <p:nvPr>
            <p:ph type="title"/>
          </p:nvPr>
        </p:nvSpPr>
        <p:spPr>
          <a:prstGeom prst="rect">
            <a:avLst/>
          </a:prstGeom>
        </p:spPr>
        <p:txBody>
          <a:bodyPr/>
          <a:lstStyle/>
          <a:p>
            <a:pPr/>
          </a:p>
        </p:txBody>
      </p:sp>
      <p:sp>
        <p:nvSpPr>
          <p:cNvPr id="1274" name="Body"/>
          <p:cNvSpPr txBox="1"/>
          <p:nvPr>
            <p:ph type="body" idx="1"/>
          </p:nvPr>
        </p:nvSpPr>
        <p:spPr>
          <a:prstGeom prst="rect">
            <a:avLst/>
          </a:prstGeom>
        </p:spPr>
        <p:txBody>
          <a:bodyPr/>
          <a:lstStyle/>
          <a:p>
            <a:pPr/>
          </a:p>
        </p:txBody>
      </p:sp>
      <p:pic>
        <p:nvPicPr>
          <p:cNvPr id="1275" name="Image" descr="Image"/>
          <p:cNvPicPr>
            <a:picLocks noChangeAspect="1"/>
          </p:cNvPicPr>
          <p:nvPr/>
        </p:nvPicPr>
        <p:blipFill>
          <a:blip r:embed="rId2">
            <a:extLst/>
          </a:blip>
          <a:stretch>
            <a:fillRect/>
          </a:stretch>
        </p:blipFill>
        <p:spPr>
          <a:xfrm>
            <a:off x="69645" y="39175"/>
            <a:ext cx="24244710" cy="13637650"/>
          </a:xfrm>
          <a:prstGeom prst="rect">
            <a:avLst/>
          </a:prstGeom>
          <a:ln w="12700">
            <a:miter lim="400000"/>
          </a:ln>
        </p:spPr>
      </p:pic>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7" name="Title"/>
          <p:cNvSpPr txBox="1"/>
          <p:nvPr>
            <p:ph type="title"/>
          </p:nvPr>
        </p:nvSpPr>
        <p:spPr>
          <a:prstGeom prst="rect">
            <a:avLst/>
          </a:prstGeom>
        </p:spPr>
        <p:txBody>
          <a:bodyPr/>
          <a:lstStyle/>
          <a:p>
            <a:pPr/>
          </a:p>
        </p:txBody>
      </p:sp>
      <p:sp>
        <p:nvSpPr>
          <p:cNvPr id="1278" name="Body"/>
          <p:cNvSpPr txBox="1"/>
          <p:nvPr>
            <p:ph type="body" idx="1"/>
          </p:nvPr>
        </p:nvSpPr>
        <p:spPr>
          <a:prstGeom prst="rect">
            <a:avLst/>
          </a:prstGeom>
        </p:spPr>
        <p:txBody>
          <a:bodyPr/>
          <a:lstStyle/>
          <a:p>
            <a:pPr/>
          </a:p>
        </p:txBody>
      </p:sp>
      <p:pic>
        <p:nvPicPr>
          <p:cNvPr id="1279" name="Image" descr="Image"/>
          <p:cNvPicPr>
            <a:picLocks noChangeAspect="1"/>
          </p:cNvPicPr>
          <p:nvPr/>
        </p:nvPicPr>
        <p:blipFill>
          <a:blip r:embed="rId2">
            <a:extLst/>
          </a:blip>
          <a:stretch>
            <a:fillRect/>
          </a:stretch>
        </p:blipFill>
        <p:spPr>
          <a:xfrm>
            <a:off x="40780" y="22938"/>
            <a:ext cx="24302440" cy="13670124"/>
          </a:xfrm>
          <a:prstGeom prst="rect">
            <a:avLst/>
          </a:prstGeom>
          <a:ln w="12700">
            <a:miter lim="400000"/>
          </a:ln>
        </p:spPr>
      </p:pic>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1" name="Title"/>
          <p:cNvSpPr txBox="1"/>
          <p:nvPr>
            <p:ph type="title"/>
          </p:nvPr>
        </p:nvSpPr>
        <p:spPr>
          <a:prstGeom prst="rect">
            <a:avLst/>
          </a:prstGeom>
        </p:spPr>
        <p:txBody>
          <a:bodyPr/>
          <a:lstStyle/>
          <a:p>
            <a:pPr/>
          </a:p>
        </p:txBody>
      </p:sp>
      <p:sp>
        <p:nvSpPr>
          <p:cNvPr id="1282" name="Body"/>
          <p:cNvSpPr txBox="1"/>
          <p:nvPr>
            <p:ph type="body" idx="1"/>
          </p:nvPr>
        </p:nvSpPr>
        <p:spPr>
          <a:prstGeom prst="rect">
            <a:avLst/>
          </a:prstGeom>
        </p:spPr>
        <p:txBody>
          <a:bodyPr/>
          <a:lstStyle/>
          <a:p>
            <a:pPr/>
          </a:p>
        </p:txBody>
      </p:sp>
      <p:pic>
        <p:nvPicPr>
          <p:cNvPr id="1283" name="Image" descr="Image"/>
          <p:cNvPicPr>
            <a:picLocks noChangeAspect="1"/>
          </p:cNvPicPr>
          <p:nvPr/>
        </p:nvPicPr>
        <p:blipFill>
          <a:blip r:embed="rId2">
            <a:extLst/>
          </a:blip>
          <a:stretch>
            <a:fillRect/>
          </a:stretch>
        </p:blipFill>
        <p:spPr>
          <a:xfrm>
            <a:off x="37405" y="21040"/>
            <a:ext cx="24309190" cy="13673920"/>
          </a:xfrm>
          <a:prstGeom prst="rect">
            <a:avLst/>
          </a:prstGeom>
          <a:ln w="12700">
            <a:miter lim="400000"/>
          </a:ln>
        </p:spPr>
      </p:pic>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5" name="Title"/>
          <p:cNvSpPr txBox="1"/>
          <p:nvPr>
            <p:ph type="title"/>
          </p:nvPr>
        </p:nvSpPr>
        <p:spPr>
          <a:prstGeom prst="rect">
            <a:avLst/>
          </a:prstGeom>
        </p:spPr>
        <p:txBody>
          <a:bodyPr/>
          <a:lstStyle/>
          <a:p>
            <a:pPr/>
          </a:p>
        </p:txBody>
      </p:sp>
      <p:sp>
        <p:nvSpPr>
          <p:cNvPr id="1286" name="Body"/>
          <p:cNvSpPr txBox="1"/>
          <p:nvPr>
            <p:ph type="body" idx="1"/>
          </p:nvPr>
        </p:nvSpPr>
        <p:spPr>
          <a:prstGeom prst="rect">
            <a:avLst/>
          </a:prstGeom>
        </p:spPr>
        <p:txBody>
          <a:bodyPr/>
          <a:lstStyle/>
          <a:p>
            <a:pPr/>
          </a:p>
        </p:txBody>
      </p:sp>
      <p:pic>
        <p:nvPicPr>
          <p:cNvPr id="1287" name="Image" descr="Image"/>
          <p:cNvPicPr>
            <a:picLocks noChangeAspect="1"/>
          </p:cNvPicPr>
          <p:nvPr/>
        </p:nvPicPr>
        <p:blipFill>
          <a:blip r:embed="rId2">
            <a:extLst/>
          </a:blip>
          <a:stretch>
            <a:fillRect/>
          </a:stretch>
        </p:blipFill>
        <p:spPr>
          <a:xfrm>
            <a:off x="-81732" y="-45974"/>
            <a:ext cx="24441314" cy="13748239"/>
          </a:xfrm>
          <a:prstGeom prst="rect">
            <a:avLst/>
          </a:prstGeom>
          <a:ln w="12700">
            <a:miter lim="400000"/>
          </a:ln>
        </p:spPr>
      </p:pic>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9" name="Title"/>
          <p:cNvSpPr txBox="1"/>
          <p:nvPr>
            <p:ph type="title"/>
          </p:nvPr>
        </p:nvSpPr>
        <p:spPr>
          <a:prstGeom prst="rect">
            <a:avLst/>
          </a:prstGeom>
        </p:spPr>
        <p:txBody>
          <a:bodyPr/>
          <a:lstStyle/>
          <a:p>
            <a:pPr/>
          </a:p>
        </p:txBody>
      </p:sp>
      <p:sp>
        <p:nvSpPr>
          <p:cNvPr id="1290" name="Body"/>
          <p:cNvSpPr txBox="1"/>
          <p:nvPr>
            <p:ph type="body" idx="1"/>
          </p:nvPr>
        </p:nvSpPr>
        <p:spPr>
          <a:prstGeom prst="rect">
            <a:avLst/>
          </a:prstGeom>
        </p:spPr>
        <p:txBody>
          <a:bodyPr/>
          <a:lstStyle/>
          <a:p>
            <a:pPr/>
          </a:p>
        </p:txBody>
      </p:sp>
      <p:pic>
        <p:nvPicPr>
          <p:cNvPr id="1291" name="Image" descr="Image"/>
          <p:cNvPicPr>
            <a:picLocks noChangeAspect="1"/>
          </p:cNvPicPr>
          <p:nvPr/>
        </p:nvPicPr>
        <p:blipFill>
          <a:blip r:embed="rId2">
            <a:extLst/>
          </a:blip>
          <a:stretch>
            <a:fillRect/>
          </a:stretch>
        </p:blipFill>
        <p:spPr>
          <a:xfrm>
            <a:off x="45566" y="25630"/>
            <a:ext cx="24292868" cy="13664740"/>
          </a:xfrm>
          <a:prstGeom prst="rect">
            <a:avLst/>
          </a:prstGeom>
          <a:ln w="12700">
            <a:miter lim="400000"/>
          </a:ln>
        </p:spPr>
      </p:pic>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3" name="Title"/>
          <p:cNvSpPr txBox="1"/>
          <p:nvPr>
            <p:ph type="title"/>
          </p:nvPr>
        </p:nvSpPr>
        <p:spPr>
          <a:prstGeom prst="rect">
            <a:avLst/>
          </a:prstGeom>
        </p:spPr>
        <p:txBody>
          <a:bodyPr/>
          <a:lstStyle/>
          <a:p>
            <a:pPr/>
          </a:p>
        </p:txBody>
      </p:sp>
      <p:sp>
        <p:nvSpPr>
          <p:cNvPr id="1294" name="Body"/>
          <p:cNvSpPr txBox="1"/>
          <p:nvPr>
            <p:ph type="body" idx="1"/>
          </p:nvPr>
        </p:nvSpPr>
        <p:spPr>
          <a:prstGeom prst="rect">
            <a:avLst/>
          </a:prstGeom>
        </p:spPr>
        <p:txBody>
          <a:bodyPr/>
          <a:lstStyle/>
          <a:p>
            <a:pPr/>
          </a:p>
        </p:txBody>
      </p:sp>
      <p:pic>
        <p:nvPicPr>
          <p:cNvPr id="1295" name="Image" descr="Image"/>
          <p:cNvPicPr>
            <a:picLocks noChangeAspect="1"/>
          </p:cNvPicPr>
          <p:nvPr/>
        </p:nvPicPr>
        <p:blipFill>
          <a:blip r:embed="rId2">
            <a:extLst/>
          </a:blip>
          <a:stretch>
            <a:fillRect/>
          </a:stretch>
        </p:blipFill>
        <p:spPr>
          <a:xfrm>
            <a:off x="57805" y="32515"/>
            <a:ext cx="24121137" cy="13568140"/>
          </a:xfrm>
          <a:prstGeom prst="rect">
            <a:avLst/>
          </a:prstGeom>
          <a:ln w="12700">
            <a:miter lim="400000"/>
          </a:ln>
        </p:spPr>
      </p:pic>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7" name="Title"/>
          <p:cNvSpPr txBox="1"/>
          <p:nvPr>
            <p:ph type="title"/>
          </p:nvPr>
        </p:nvSpPr>
        <p:spPr>
          <a:prstGeom prst="rect">
            <a:avLst/>
          </a:prstGeom>
        </p:spPr>
        <p:txBody>
          <a:bodyPr/>
          <a:lstStyle/>
          <a:p>
            <a:pPr/>
          </a:p>
        </p:txBody>
      </p:sp>
      <p:sp>
        <p:nvSpPr>
          <p:cNvPr id="1298" name="Body"/>
          <p:cNvSpPr txBox="1"/>
          <p:nvPr>
            <p:ph type="body" idx="1"/>
          </p:nvPr>
        </p:nvSpPr>
        <p:spPr>
          <a:prstGeom prst="rect">
            <a:avLst/>
          </a:prstGeom>
        </p:spPr>
        <p:txBody>
          <a:bodyPr/>
          <a:lstStyle/>
          <a:p>
            <a:pPr/>
          </a:p>
        </p:txBody>
      </p:sp>
      <p:pic>
        <p:nvPicPr>
          <p:cNvPr id="1299" name="Image" descr="Image"/>
          <p:cNvPicPr>
            <a:picLocks noChangeAspect="1"/>
          </p:cNvPicPr>
          <p:nvPr/>
        </p:nvPicPr>
        <p:blipFill>
          <a:blip r:embed="rId2">
            <a:extLst/>
          </a:blip>
          <a:stretch>
            <a:fillRect/>
          </a:stretch>
        </p:blipFill>
        <p:spPr>
          <a:xfrm>
            <a:off x="70761" y="39803"/>
            <a:ext cx="24242478" cy="13636394"/>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Google Shape;99;p17"/>
          <p:cNvSpPr txBox="1"/>
          <p:nvPr>
            <p:ph type="title"/>
          </p:nvPr>
        </p:nvSpPr>
        <p:spPr>
          <a:xfrm>
            <a:off x="261999" y="43599"/>
            <a:ext cx="23537602" cy="1607201"/>
          </a:xfrm>
          <a:prstGeom prst="rect">
            <a:avLst/>
          </a:prstGeom>
        </p:spPr>
        <p:txBody>
          <a:bodyPr/>
          <a:lstStyle/>
          <a:p>
            <a:pPr/>
            <a:r>
              <a:t>Teach Me Quantum!</a:t>
            </a:r>
          </a:p>
        </p:txBody>
      </p:sp>
      <p:sp>
        <p:nvSpPr>
          <p:cNvPr id="343" name="Google Shape;100;p17"/>
          <p:cNvSpPr txBox="1"/>
          <p:nvPr>
            <p:ph type="sldNum" sz="quarter" idx="2"/>
          </p:nvPr>
        </p:nvSpPr>
        <p:spPr>
          <a:xfrm>
            <a:off x="23325059" y="12605811"/>
            <a:ext cx="867584" cy="881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4" name="Google Shape;101;p17" descr="Google Shape;101;p17"/>
          <p:cNvPicPr>
            <a:picLocks noChangeAspect="0"/>
          </p:cNvPicPr>
          <p:nvPr/>
        </p:nvPicPr>
        <p:blipFill>
          <a:blip r:embed="rId2">
            <a:extLst/>
          </a:blip>
          <a:stretch>
            <a:fillRect/>
          </a:stretch>
        </p:blipFill>
        <p:spPr>
          <a:xfrm>
            <a:off x="5292533" y="2381599"/>
            <a:ext cx="13798932" cy="10345868"/>
          </a:xfrm>
          <a:prstGeom prst="rect">
            <a:avLst/>
          </a:prstGeom>
          <a:ln w="12700">
            <a:miter lim="400000"/>
          </a:ln>
        </p:spPr>
      </p:pic>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1" name="Title"/>
          <p:cNvSpPr txBox="1"/>
          <p:nvPr>
            <p:ph type="title"/>
          </p:nvPr>
        </p:nvSpPr>
        <p:spPr>
          <a:prstGeom prst="rect">
            <a:avLst/>
          </a:prstGeom>
        </p:spPr>
        <p:txBody>
          <a:bodyPr/>
          <a:lstStyle/>
          <a:p>
            <a:pPr/>
          </a:p>
        </p:txBody>
      </p:sp>
      <p:sp>
        <p:nvSpPr>
          <p:cNvPr id="1302" name="Body"/>
          <p:cNvSpPr txBox="1"/>
          <p:nvPr>
            <p:ph type="body" idx="1"/>
          </p:nvPr>
        </p:nvSpPr>
        <p:spPr>
          <a:prstGeom prst="rect">
            <a:avLst/>
          </a:prstGeom>
        </p:spPr>
        <p:txBody>
          <a:bodyPr/>
          <a:lstStyle/>
          <a:p>
            <a:pPr/>
          </a:p>
        </p:txBody>
      </p:sp>
      <p:pic>
        <p:nvPicPr>
          <p:cNvPr id="1303" name="Image" descr="Image"/>
          <p:cNvPicPr>
            <a:picLocks noChangeAspect="1"/>
          </p:cNvPicPr>
          <p:nvPr/>
        </p:nvPicPr>
        <p:blipFill>
          <a:blip r:embed="rId2">
            <a:extLst/>
          </a:blip>
          <a:stretch>
            <a:fillRect/>
          </a:stretch>
        </p:blipFill>
        <p:spPr>
          <a:xfrm>
            <a:off x="37199" y="20924"/>
            <a:ext cx="24309602" cy="13674152"/>
          </a:xfrm>
          <a:prstGeom prst="rect">
            <a:avLst/>
          </a:prstGeom>
          <a:ln w="12700">
            <a:miter lim="400000"/>
          </a:ln>
        </p:spPr>
      </p:pic>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5" name="Title"/>
          <p:cNvSpPr txBox="1"/>
          <p:nvPr>
            <p:ph type="title"/>
          </p:nvPr>
        </p:nvSpPr>
        <p:spPr>
          <a:prstGeom prst="rect">
            <a:avLst/>
          </a:prstGeom>
        </p:spPr>
        <p:txBody>
          <a:bodyPr/>
          <a:lstStyle/>
          <a:p>
            <a:pPr/>
          </a:p>
        </p:txBody>
      </p:sp>
      <p:sp>
        <p:nvSpPr>
          <p:cNvPr id="1306" name="Body"/>
          <p:cNvSpPr txBox="1"/>
          <p:nvPr>
            <p:ph type="body" idx="1"/>
          </p:nvPr>
        </p:nvSpPr>
        <p:spPr>
          <a:prstGeom prst="rect">
            <a:avLst/>
          </a:prstGeom>
        </p:spPr>
        <p:txBody>
          <a:bodyPr/>
          <a:lstStyle/>
          <a:p>
            <a:pPr/>
          </a:p>
        </p:txBody>
      </p:sp>
      <p:pic>
        <p:nvPicPr>
          <p:cNvPr id="1307" name="Image" descr="Image"/>
          <p:cNvPicPr>
            <a:picLocks noChangeAspect="1"/>
          </p:cNvPicPr>
          <p:nvPr/>
        </p:nvPicPr>
        <p:blipFill>
          <a:blip r:embed="rId2">
            <a:extLst/>
          </a:blip>
          <a:stretch>
            <a:fillRect/>
          </a:stretch>
        </p:blipFill>
        <p:spPr>
          <a:xfrm>
            <a:off x="72502" y="40782"/>
            <a:ext cx="24238996" cy="13634436"/>
          </a:xfrm>
          <a:prstGeom prst="rect">
            <a:avLst/>
          </a:prstGeom>
          <a:ln w="12700">
            <a:miter lim="400000"/>
          </a:ln>
        </p:spPr>
      </p:pic>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9" name="Title"/>
          <p:cNvSpPr txBox="1"/>
          <p:nvPr>
            <p:ph type="title"/>
          </p:nvPr>
        </p:nvSpPr>
        <p:spPr>
          <a:prstGeom prst="rect">
            <a:avLst/>
          </a:prstGeom>
        </p:spPr>
        <p:txBody>
          <a:bodyPr/>
          <a:lstStyle/>
          <a:p>
            <a:pPr/>
          </a:p>
        </p:txBody>
      </p:sp>
      <p:sp>
        <p:nvSpPr>
          <p:cNvPr id="1310" name="Body"/>
          <p:cNvSpPr txBox="1"/>
          <p:nvPr>
            <p:ph type="body" idx="1"/>
          </p:nvPr>
        </p:nvSpPr>
        <p:spPr>
          <a:prstGeom prst="rect">
            <a:avLst/>
          </a:prstGeom>
        </p:spPr>
        <p:txBody>
          <a:bodyPr/>
          <a:lstStyle/>
          <a:p>
            <a:pPr/>
          </a:p>
        </p:txBody>
      </p:sp>
      <p:pic>
        <p:nvPicPr>
          <p:cNvPr id="1311" name="Image" descr="Image"/>
          <p:cNvPicPr>
            <a:picLocks noChangeAspect="1"/>
          </p:cNvPicPr>
          <p:nvPr/>
        </p:nvPicPr>
        <p:blipFill>
          <a:blip r:embed="rId2">
            <a:extLst/>
          </a:blip>
          <a:stretch>
            <a:fillRect/>
          </a:stretch>
        </p:blipFill>
        <p:spPr>
          <a:xfrm>
            <a:off x="107802" y="60638"/>
            <a:ext cx="24168396" cy="13594724"/>
          </a:xfrm>
          <a:prstGeom prst="rect">
            <a:avLst/>
          </a:prstGeom>
          <a:ln w="12700">
            <a:miter lim="400000"/>
          </a:ln>
        </p:spPr>
      </p:pic>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3" name="Title"/>
          <p:cNvSpPr txBox="1"/>
          <p:nvPr>
            <p:ph type="title"/>
          </p:nvPr>
        </p:nvSpPr>
        <p:spPr>
          <a:prstGeom prst="rect">
            <a:avLst/>
          </a:prstGeom>
        </p:spPr>
        <p:txBody>
          <a:bodyPr/>
          <a:lstStyle/>
          <a:p>
            <a:pPr/>
          </a:p>
        </p:txBody>
      </p:sp>
      <p:sp>
        <p:nvSpPr>
          <p:cNvPr id="1314" name="Body"/>
          <p:cNvSpPr txBox="1"/>
          <p:nvPr>
            <p:ph type="body" idx="1"/>
          </p:nvPr>
        </p:nvSpPr>
        <p:spPr>
          <a:prstGeom prst="rect">
            <a:avLst/>
          </a:prstGeom>
        </p:spPr>
        <p:txBody>
          <a:bodyPr/>
          <a:lstStyle/>
          <a:p>
            <a:pPr/>
          </a:p>
        </p:txBody>
      </p:sp>
      <p:pic>
        <p:nvPicPr>
          <p:cNvPr id="1315" name="Image" descr="Image"/>
          <p:cNvPicPr>
            <a:picLocks noChangeAspect="1"/>
          </p:cNvPicPr>
          <p:nvPr/>
        </p:nvPicPr>
        <p:blipFill>
          <a:blip r:embed="rId2">
            <a:extLst/>
          </a:blip>
          <a:stretch>
            <a:fillRect/>
          </a:stretch>
        </p:blipFill>
        <p:spPr>
          <a:xfrm>
            <a:off x="63858" y="35920"/>
            <a:ext cx="24256284" cy="13644160"/>
          </a:xfrm>
          <a:prstGeom prst="rect">
            <a:avLst/>
          </a:prstGeom>
          <a:ln w="12700">
            <a:miter lim="400000"/>
          </a:ln>
        </p:spPr>
      </p:pic>
    </p:spTree>
  </p:cSld>
  <p:clrMapOvr>
    <a:masterClrMapping/>
  </p:clrMapOvr>
  <p:transition xmlns:p14="http://schemas.microsoft.com/office/powerpoint/2010/main" spd="med" advClick="1"/>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7" name="Title"/>
          <p:cNvSpPr txBox="1"/>
          <p:nvPr>
            <p:ph type="title"/>
          </p:nvPr>
        </p:nvSpPr>
        <p:spPr>
          <a:prstGeom prst="rect">
            <a:avLst/>
          </a:prstGeom>
        </p:spPr>
        <p:txBody>
          <a:bodyPr/>
          <a:lstStyle/>
          <a:p>
            <a:pPr/>
          </a:p>
        </p:txBody>
      </p:sp>
      <p:sp>
        <p:nvSpPr>
          <p:cNvPr id="1318" name="Body"/>
          <p:cNvSpPr txBox="1"/>
          <p:nvPr>
            <p:ph type="body" idx="1"/>
          </p:nvPr>
        </p:nvSpPr>
        <p:spPr>
          <a:prstGeom prst="rect">
            <a:avLst/>
          </a:prstGeom>
        </p:spPr>
        <p:txBody>
          <a:bodyPr/>
          <a:lstStyle/>
          <a:p>
            <a:pPr/>
          </a:p>
        </p:txBody>
      </p:sp>
      <p:pic>
        <p:nvPicPr>
          <p:cNvPr id="1319" name="Image" descr="Image"/>
          <p:cNvPicPr>
            <a:picLocks noChangeAspect="1"/>
          </p:cNvPicPr>
          <p:nvPr/>
        </p:nvPicPr>
        <p:blipFill>
          <a:blip r:embed="rId2">
            <a:extLst/>
          </a:blip>
          <a:stretch>
            <a:fillRect/>
          </a:stretch>
        </p:blipFill>
        <p:spPr>
          <a:xfrm>
            <a:off x="38453" y="21629"/>
            <a:ext cx="24307094" cy="13672742"/>
          </a:xfrm>
          <a:prstGeom prst="rect">
            <a:avLst/>
          </a:prstGeom>
          <a:ln w="12700">
            <a:miter lim="400000"/>
          </a:ln>
        </p:spPr>
      </p:pic>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1" name="Title"/>
          <p:cNvSpPr txBox="1"/>
          <p:nvPr>
            <p:ph type="title"/>
          </p:nvPr>
        </p:nvSpPr>
        <p:spPr>
          <a:prstGeom prst="rect">
            <a:avLst/>
          </a:prstGeom>
        </p:spPr>
        <p:txBody>
          <a:bodyPr/>
          <a:lstStyle/>
          <a:p>
            <a:pPr/>
          </a:p>
        </p:txBody>
      </p:sp>
      <p:sp>
        <p:nvSpPr>
          <p:cNvPr id="1322" name="Body"/>
          <p:cNvSpPr txBox="1"/>
          <p:nvPr>
            <p:ph type="body" idx="1"/>
          </p:nvPr>
        </p:nvSpPr>
        <p:spPr>
          <a:prstGeom prst="rect">
            <a:avLst/>
          </a:prstGeom>
        </p:spPr>
        <p:txBody>
          <a:bodyPr/>
          <a:lstStyle/>
          <a:p>
            <a:pPr/>
          </a:p>
        </p:txBody>
      </p:sp>
      <p:pic>
        <p:nvPicPr>
          <p:cNvPr id="1323" name="Image" descr="Image"/>
          <p:cNvPicPr>
            <a:picLocks noChangeAspect="1"/>
          </p:cNvPicPr>
          <p:nvPr/>
        </p:nvPicPr>
        <p:blipFill>
          <a:blip r:embed="rId2">
            <a:extLst/>
          </a:blip>
          <a:stretch>
            <a:fillRect/>
          </a:stretch>
        </p:blipFill>
        <p:spPr>
          <a:xfrm>
            <a:off x="21305" y="11984"/>
            <a:ext cx="24237174" cy="13633411"/>
          </a:xfrm>
          <a:prstGeom prst="rect">
            <a:avLst/>
          </a:prstGeom>
          <a:ln w="12700">
            <a:miter lim="400000"/>
          </a:ln>
        </p:spPr>
      </p:pic>
    </p:spTree>
  </p:cSld>
  <p:clrMapOvr>
    <a:masterClrMapping/>
  </p:clrMapOvr>
  <p:transition xmlns:p14="http://schemas.microsoft.com/office/powerpoint/2010/main" spd="med" advClick="1"/>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5" name="Title"/>
          <p:cNvSpPr txBox="1"/>
          <p:nvPr>
            <p:ph type="title"/>
          </p:nvPr>
        </p:nvSpPr>
        <p:spPr>
          <a:prstGeom prst="rect">
            <a:avLst/>
          </a:prstGeom>
        </p:spPr>
        <p:txBody>
          <a:bodyPr/>
          <a:lstStyle/>
          <a:p>
            <a:pPr/>
          </a:p>
        </p:txBody>
      </p:sp>
      <p:sp>
        <p:nvSpPr>
          <p:cNvPr id="1326" name="Body"/>
          <p:cNvSpPr txBox="1"/>
          <p:nvPr>
            <p:ph type="body" idx="1"/>
          </p:nvPr>
        </p:nvSpPr>
        <p:spPr>
          <a:prstGeom prst="rect">
            <a:avLst/>
          </a:prstGeom>
        </p:spPr>
        <p:txBody>
          <a:bodyPr/>
          <a:lstStyle/>
          <a:p>
            <a:pPr/>
          </a:p>
        </p:txBody>
      </p:sp>
      <p:pic>
        <p:nvPicPr>
          <p:cNvPr id="1327" name="Image" descr="Image"/>
          <p:cNvPicPr>
            <a:picLocks noChangeAspect="1"/>
          </p:cNvPicPr>
          <p:nvPr/>
        </p:nvPicPr>
        <p:blipFill>
          <a:blip r:embed="rId2">
            <a:extLst/>
          </a:blip>
          <a:stretch>
            <a:fillRect/>
          </a:stretch>
        </p:blipFill>
        <p:spPr>
          <a:xfrm>
            <a:off x="65290" y="36725"/>
            <a:ext cx="24253420" cy="13642550"/>
          </a:xfrm>
          <a:prstGeom prst="rect">
            <a:avLst/>
          </a:prstGeom>
          <a:ln w="12700">
            <a:miter lim="400000"/>
          </a:ln>
        </p:spPr>
      </p:pic>
    </p:spTree>
  </p:cSld>
  <p:clrMapOvr>
    <a:masterClrMapping/>
  </p:clrMapOvr>
  <p:transition xmlns:p14="http://schemas.microsoft.com/office/powerpoint/2010/main" spd="med" advClick="1"/>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9" name="Title"/>
          <p:cNvSpPr txBox="1"/>
          <p:nvPr>
            <p:ph type="title"/>
          </p:nvPr>
        </p:nvSpPr>
        <p:spPr>
          <a:prstGeom prst="rect">
            <a:avLst/>
          </a:prstGeom>
        </p:spPr>
        <p:txBody>
          <a:bodyPr/>
          <a:lstStyle/>
          <a:p>
            <a:pPr/>
          </a:p>
        </p:txBody>
      </p:sp>
      <p:sp>
        <p:nvSpPr>
          <p:cNvPr id="1330" name="Body"/>
          <p:cNvSpPr txBox="1"/>
          <p:nvPr>
            <p:ph type="body" idx="1"/>
          </p:nvPr>
        </p:nvSpPr>
        <p:spPr>
          <a:prstGeom prst="rect">
            <a:avLst/>
          </a:prstGeom>
        </p:spPr>
        <p:txBody>
          <a:bodyPr/>
          <a:lstStyle/>
          <a:p>
            <a:pPr/>
          </a:p>
        </p:txBody>
      </p:sp>
      <p:pic>
        <p:nvPicPr>
          <p:cNvPr id="1331" name="Image" descr="Image"/>
          <p:cNvPicPr>
            <a:picLocks noChangeAspect="1"/>
          </p:cNvPicPr>
          <p:nvPr/>
        </p:nvPicPr>
        <p:blipFill>
          <a:blip r:embed="rId2">
            <a:extLst/>
          </a:blip>
          <a:stretch>
            <a:fillRect/>
          </a:stretch>
        </p:blipFill>
        <p:spPr>
          <a:xfrm>
            <a:off x="60786" y="34192"/>
            <a:ext cx="24171345" cy="13596382"/>
          </a:xfrm>
          <a:prstGeom prst="rect">
            <a:avLst/>
          </a:prstGeom>
          <a:ln w="12700">
            <a:miter lim="400000"/>
          </a:ln>
        </p:spPr>
      </p:pic>
    </p:spTree>
  </p:cSld>
  <p:clrMapOvr>
    <a:masterClrMapping/>
  </p:clrMapOvr>
  <p:transition xmlns:p14="http://schemas.microsoft.com/office/powerpoint/2010/main" spd="med" advClick="1"/>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3" name="Title"/>
          <p:cNvSpPr txBox="1"/>
          <p:nvPr>
            <p:ph type="title"/>
          </p:nvPr>
        </p:nvSpPr>
        <p:spPr>
          <a:prstGeom prst="rect">
            <a:avLst/>
          </a:prstGeom>
        </p:spPr>
        <p:txBody>
          <a:bodyPr/>
          <a:lstStyle/>
          <a:p>
            <a:pPr/>
          </a:p>
        </p:txBody>
      </p:sp>
      <p:sp>
        <p:nvSpPr>
          <p:cNvPr id="1334" name="Body"/>
          <p:cNvSpPr txBox="1"/>
          <p:nvPr>
            <p:ph type="body" idx="1"/>
          </p:nvPr>
        </p:nvSpPr>
        <p:spPr>
          <a:prstGeom prst="rect">
            <a:avLst/>
          </a:prstGeom>
        </p:spPr>
        <p:txBody>
          <a:bodyPr/>
          <a:lstStyle/>
          <a:p>
            <a:pPr/>
          </a:p>
        </p:txBody>
      </p:sp>
      <p:pic>
        <p:nvPicPr>
          <p:cNvPr id="1335" name="Image" descr="Image"/>
          <p:cNvPicPr>
            <a:picLocks noChangeAspect="1"/>
          </p:cNvPicPr>
          <p:nvPr/>
        </p:nvPicPr>
        <p:blipFill>
          <a:blip r:embed="rId2">
            <a:extLst/>
          </a:blip>
          <a:stretch>
            <a:fillRect/>
          </a:stretch>
        </p:blipFill>
        <p:spPr>
          <a:xfrm>
            <a:off x="36991" y="20808"/>
            <a:ext cx="24310018" cy="13674384"/>
          </a:xfrm>
          <a:prstGeom prst="rect">
            <a:avLst/>
          </a:prstGeom>
          <a:ln w="12700">
            <a:miter lim="400000"/>
          </a:ln>
        </p:spPr>
      </p:pic>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7" name="Title"/>
          <p:cNvSpPr txBox="1"/>
          <p:nvPr>
            <p:ph type="title"/>
          </p:nvPr>
        </p:nvSpPr>
        <p:spPr>
          <a:prstGeom prst="rect">
            <a:avLst/>
          </a:prstGeom>
        </p:spPr>
        <p:txBody>
          <a:bodyPr/>
          <a:lstStyle/>
          <a:p>
            <a:pPr/>
          </a:p>
        </p:txBody>
      </p:sp>
      <p:sp>
        <p:nvSpPr>
          <p:cNvPr id="1338" name="Body"/>
          <p:cNvSpPr txBox="1"/>
          <p:nvPr>
            <p:ph type="body" idx="1"/>
          </p:nvPr>
        </p:nvSpPr>
        <p:spPr>
          <a:prstGeom prst="rect">
            <a:avLst/>
          </a:prstGeom>
        </p:spPr>
        <p:txBody>
          <a:bodyPr/>
          <a:lstStyle/>
          <a:p>
            <a:pPr/>
          </a:p>
        </p:txBody>
      </p:sp>
      <p:pic>
        <p:nvPicPr>
          <p:cNvPr id="1339" name="Image" descr="Image"/>
          <p:cNvPicPr>
            <a:picLocks noChangeAspect="1"/>
          </p:cNvPicPr>
          <p:nvPr/>
        </p:nvPicPr>
        <p:blipFill>
          <a:blip r:embed="rId2">
            <a:extLst/>
          </a:blip>
          <a:stretch>
            <a:fillRect/>
          </a:stretch>
        </p:blipFill>
        <p:spPr>
          <a:xfrm>
            <a:off x="95981" y="53989"/>
            <a:ext cx="24192038" cy="1360802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Google Shape;106;p18"/>
          <p:cNvSpPr txBox="1"/>
          <p:nvPr>
            <p:ph type="title"/>
          </p:nvPr>
        </p:nvSpPr>
        <p:spPr>
          <a:xfrm>
            <a:off x="1258399" y="1969933"/>
            <a:ext cx="21925599" cy="2047201"/>
          </a:xfrm>
          <a:prstGeom prst="rect">
            <a:avLst/>
          </a:prstGeom>
        </p:spPr>
        <p:txBody>
          <a:bodyPr/>
          <a:lstStyle/>
          <a:p>
            <a:pPr/>
            <a:r>
              <a:t>Food for thought</a:t>
            </a:r>
          </a:p>
        </p:txBody>
      </p:sp>
      <p:sp>
        <p:nvSpPr>
          <p:cNvPr id="347" name="Google Shape;107;p18"/>
          <p:cNvSpPr txBox="1"/>
          <p:nvPr>
            <p:ph type="body" idx="1"/>
          </p:nvPr>
        </p:nvSpPr>
        <p:spPr>
          <a:xfrm>
            <a:off x="1258399" y="5117532"/>
            <a:ext cx="21925599" cy="7227202"/>
          </a:xfrm>
          <a:prstGeom prst="rect">
            <a:avLst/>
          </a:prstGeom>
        </p:spPr>
        <p:txBody>
          <a:bodyPr/>
          <a:lstStyle/>
          <a:p>
            <a:pPr marL="1092200" indent="-1016000">
              <a:buSzPts val="6400"/>
              <a:defRPr sz="6400"/>
            </a:pPr>
            <a:r>
              <a:t>All or Nothing!</a:t>
            </a:r>
          </a:p>
          <a:p>
            <a:pPr marL="1092200" indent="-1016000">
              <a:buSzPts val="6400"/>
              <a:defRPr sz="6400"/>
            </a:pPr>
            <a:r>
              <a:t>Turn problems into solutions…</a:t>
            </a:r>
          </a:p>
          <a:p>
            <a:pPr marL="1092200" indent="-1016000">
              <a:buSzPts val="6400"/>
              <a:defRPr sz="6400"/>
            </a:pPr>
            <a:r>
              <a:t>How to capitalize the community?</a:t>
            </a:r>
          </a:p>
        </p:txBody>
      </p:sp>
      <p:sp>
        <p:nvSpPr>
          <p:cNvPr id="348" name="Google Shape;108;p18"/>
          <p:cNvSpPr txBox="1"/>
          <p:nvPr>
            <p:ph type="sldNum" sz="quarter" idx="2"/>
          </p:nvPr>
        </p:nvSpPr>
        <p:spPr>
          <a:xfrm>
            <a:off x="23325059" y="12605811"/>
            <a:ext cx="867584" cy="881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47">
                                            <p:bg/>
                                          </p:spTgt>
                                        </p:tgtEl>
                                        <p:attrNameLst>
                                          <p:attrName>style.visibility</p:attrName>
                                        </p:attrNameLst>
                                      </p:cBhvr>
                                      <p:to>
                                        <p:strVal val="visible"/>
                                      </p:to>
                                    </p:set>
                                    <p:animEffect filter="dissolve" transition="in">
                                      <p:cBhvr>
                                        <p:cTn id="7" dur="1000"/>
                                        <p:tgtEl>
                                          <p:spTgt spid="347">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47">
                                            <p:txEl>
                                              <p:pRg st="0" end="0"/>
                                            </p:txEl>
                                          </p:spTgt>
                                        </p:tgtEl>
                                        <p:attrNameLst>
                                          <p:attrName>style.visibility</p:attrName>
                                        </p:attrNameLst>
                                      </p:cBhvr>
                                      <p:to>
                                        <p:strVal val="visible"/>
                                      </p:to>
                                    </p:set>
                                    <p:animEffect filter="dissolve" transition="in">
                                      <p:cBhvr>
                                        <p:cTn id="10" dur="1000"/>
                                        <p:tgtEl>
                                          <p:spTgt spid="34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347">
                                            <p:txEl>
                                              <p:pRg st="1" end="1"/>
                                            </p:txEl>
                                          </p:spTgt>
                                        </p:tgtEl>
                                        <p:attrNameLst>
                                          <p:attrName>style.visibility</p:attrName>
                                        </p:attrNameLst>
                                      </p:cBhvr>
                                      <p:to>
                                        <p:strVal val="visible"/>
                                      </p:to>
                                    </p:set>
                                    <p:animEffect filter="dissolve" transition="in">
                                      <p:cBhvr>
                                        <p:cTn id="15" dur="1000"/>
                                        <p:tgtEl>
                                          <p:spTgt spid="34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347">
                                            <p:txEl>
                                              <p:pRg st="2" end="2"/>
                                            </p:txEl>
                                          </p:spTgt>
                                        </p:tgtEl>
                                        <p:attrNameLst>
                                          <p:attrName>style.visibility</p:attrName>
                                        </p:attrNameLst>
                                      </p:cBhvr>
                                      <p:to>
                                        <p:strVal val="visible"/>
                                      </p:to>
                                    </p:set>
                                    <p:animEffect filter="dissolve" transition="in">
                                      <p:cBhvr>
                                        <p:cTn id="20" dur="1000"/>
                                        <p:tgtEl>
                                          <p:spTgt spid="347">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47" grpId="1"/>
    </p:bldLst>
  </p:timing>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1" name="Title"/>
          <p:cNvSpPr txBox="1"/>
          <p:nvPr>
            <p:ph type="title"/>
          </p:nvPr>
        </p:nvSpPr>
        <p:spPr>
          <a:prstGeom prst="rect">
            <a:avLst/>
          </a:prstGeom>
        </p:spPr>
        <p:txBody>
          <a:bodyPr/>
          <a:lstStyle/>
          <a:p>
            <a:pPr/>
          </a:p>
        </p:txBody>
      </p:sp>
      <p:sp>
        <p:nvSpPr>
          <p:cNvPr id="1342" name="Body"/>
          <p:cNvSpPr txBox="1"/>
          <p:nvPr>
            <p:ph type="body" idx="1"/>
          </p:nvPr>
        </p:nvSpPr>
        <p:spPr>
          <a:prstGeom prst="rect">
            <a:avLst/>
          </a:prstGeom>
        </p:spPr>
        <p:txBody>
          <a:bodyPr/>
          <a:lstStyle/>
          <a:p>
            <a:pPr/>
          </a:p>
        </p:txBody>
      </p:sp>
      <p:pic>
        <p:nvPicPr>
          <p:cNvPr id="1343" name="Image" descr="Image"/>
          <p:cNvPicPr>
            <a:picLocks noChangeAspect="1"/>
          </p:cNvPicPr>
          <p:nvPr/>
        </p:nvPicPr>
        <p:blipFill>
          <a:blip r:embed="rId2">
            <a:extLst/>
          </a:blip>
          <a:stretch>
            <a:fillRect/>
          </a:stretch>
        </p:blipFill>
        <p:spPr>
          <a:xfrm>
            <a:off x="77378" y="43525"/>
            <a:ext cx="24229244" cy="13628950"/>
          </a:xfrm>
          <a:prstGeom prst="rect">
            <a:avLst/>
          </a:prstGeom>
          <a:ln w="12700">
            <a:miter lim="400000"/>
          </a:ln>
        </p:spPr>
      </p:pic>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5" name="Title"/>
          <p:cNvSpPr txBox="1"/>
          <p:nvPr>
            <p:ph type="title"/>
          </p:nvPr>
        </p:nvSpPr>
        <p:spPr>
          <a:prstGeom prst="rect">
            <a:avLst/>
          </a:prstGeom>
        </p:spPr>
        <p:txBody>
          <a:bodyPr/>
          <a:lstStyle/>
          <a:p>
            <a:pPr/>
          </a:p>
        </p:txBody>
      </p:sp>
      <p:sp>
        <p:nvSpPr>
          <p:cNvPr id="1346" name="Body"/>
          <p:cNvSpPr txBox="1"/>
          <p:nvPr>
            <p:ph type="body" idx="1"/>
          </p:nvPr>
        </p:nvSpPr>
        <p:spPr>
          <a:prstGeom prst="rect">
            <a:avLst/>
          </a:prstGeom>
        </p:spPr>
        <p:txBody>
          <a:bodyPr/>
          <a:lstStyle/>
          <a:p>
            <a:pPr/>
          </a:p>
        </p:txBody>
      </p:sp>
      <p:pic>
        <p:nvPicPr>
          <p:cNvPr id="1347" name="Image" descr="Image"/>
          <p:cNvPicPr>
            <a:picLocks noChangeAspect="1"/>
          </p:cNvPicPr>
          <p:nvPr/>
        </p:nvPicPr>
        <p:blipFill>
          <a:blip r:embed="rId2">
            <a:extLst/>
          </a:blip>
          <a:stretch>
            <a:fillRect/>
          </a:stretch>
        </p:blipFill>
        <p:spPr>
          <a:xfrm>
            <a:off x="41228" y="23190"/>
            <a:ext cx="24301544" cy="13669620"/>
          </a:xfrm>
          <a:prstGeom prst="rect">
            <a:avLst/>
          </a:prstGeom>
          <a:ln w="12700">
            <a:miter lim="400000"/>
          </a:ln>
        </p:spPr>
      </p:pic>
    </p:spTree>
  </p:cSld>
  <p:clrMapOvr>
    <a:masterClrMapping/>
  </p:clrMapOvr>
  <p:transition xmlns:p14="http://schemas.microsoft.com/office/powerpoint/2010/main" spd="med" advClick="1"/>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9" name="Title"/>
          <p:cNvSpPr txBox="1"/>
          <p:nvPr>
            <p:ph type="title"/>
          </p:nvPr>
        </p:nvSpPr>
        <p:spPr>
          <a:prstGeom prst="rect">
            <a:avLst/>
          </a:prstGeom>
        </p:spPr>
        <p:txBody>
          <a:bodyPr/>
          <a:lstStyle/>
          <a:p>
            <a:pPr/>
          </a:p>
        </p:txBody>
      </p:sp>
      <p:sp>
        <p:nvSpPr>
          <p:cNvPr id="1350" name="Body"/>
          <p:cNvSpPr txBox="1"/>
          <p:nvPr>
            <p:ph type="body" idx="1"/>
          </p:nvPr>
        </p:nvSpPr>
        <p:spPr>
          <a:prstGeom prst="rect">
            <a:avLst/>
          </a:prstGeom>
        </p:spPr>
        <p:txBody>
          <a:bodyPr/>
          <a:lstStyle/>
          <a:p>
            <a:pPr/>
          </a:p>
        </p:txBody>
      </p:sp>
      <p:pic>
        <p:nvPicPr>
          <p:cNvPr id="1351" name="Image" descr="Image"/>
          <p:cNvPicPr>
            <a:picLocks noChangeAspect="1"/>
          </p:cNvPicPr>
          <p:nvPr/>
        </p:nvPicPr>
        <p:blipFill>
          <a:blip r:embed="rId2">
            <a:extLst/>
          </a:blip>
          <a:stretch>
            <a:fillRect/>
          </a:stretch>
        </p:blipFill>
        <p:spPr>
          <a:xfrm>
            <a:off x="43755" y="24612"/>
            <a:ext cx="24296490" cy="13666776"/>
          </a:xfrm>
          <a:prstGeom prst="rect">
            <a:avLst/>
          </a:prstGeom>
          <a:ln w="12700">
            <a:miter lim="400000"/>
          </a:ln>
        </p:spPr>
      </p:pic>
    </p:spTree>
  </p:cSld>
  <p:clrMapOvr>
    <a:masterClrMapping/>
  </p:clrMapOvr>
  <p:transition xmlns:p14="http://schemas.microsoft.com/office/powerpoint/2010/main" spd="med" advClick="1"/>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3" name="Title"/>
          <p:cNvSpPr txBox="1"/>
          <p:nvPr>
            <p:ph type="title"/>
          </p:nvPr>
        </p:nvSpPr>
        <p:spPr>
          <a:prstGeom prst="rect">
            <a:avLst/>
          </a:prstGeom>
        </p:spPr>
        <p:txBody>
          <a:bodyPr/>
          <a:lstStyle/>
          <a:p>
            <a:pPr/>
          </a:p>
        </p:txBody>
      </p:sp>
      <p:sp>
        <p:nvSpPr>
          <p:cNvPr id="1354" name="Body"/>
          <p:cNvSpPr txBox="1"/>
          <p:nvPr>
            <p:ph type="body" idx="1"/>
          </p:nvPr>
        </p:nvSpPr>
        <p:spPr>
          <a:prstGeom prst="rect">
            <a:avLst/>
          </a:prstGeom>
        </p:spPr>
        <p:txBody>
          <a:bodyPr/>
          <a:lstStyle/>
          <a:p>
            <a:pPr/>
          </a:p>
        </p:txBody>
      </p:sp>
      <p:pic>
        <p:nvPicPr>
          <p:cNvPr id="1355" name="Image" descr="Image"/>
          <p:cNvPicPr>
            <a:picLocks noChangeAspect="1"/>
          </p:cNvPicPr>
          <p:nvPr/>
        </p:nvPicPr>
        <p:blipFill>
          <a:blip r:embed="rId2">
            <a:extLst/>
          </a:blip>
          <a:stretch>
            <a:fillRect/>
          </a:stretch>
        </p:blipFill>
        <p:spPr>
          <a:xfrm>
            <a:off x="57339" y="32253"/>
            <a:ext cx="24269322" cy="13651494"/>
          </a:xfrm>
          <a:prstGeom prst="rect">
            <a:avLst/>
          </a:prstGeom>
          <a:ln w="12700">
            <a:miter lim="400000"/>
          </a:ln>
        </p:spPr>
      </p:pic>
    </p:spTree>
  </p:cSld>
  <p:clrMapOvr>
    <a:masterClrMapping/>
  </p:clrMapOvr>
  <p:transition xmlns:p14="http://schemas.microsoft.com/office/powerpoint/2010/main" spd="med" advClick="1"/>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7" name="Title"/>
          <p:cNvSpPr txBox="1"/>
          <p:nvPr>
            <p:ph type="title"/>
          </p:nvPr>
        </p:nvSpPr>
        <p:spPr>
          <a:prstGeom prst="rect">
            <a:avLst/>
          </a:prstGeom>
        </p:spPr>
        <p:txBody>
          <a:bodyPr/>
          <a:lstStyle/>
          <a:p>
            <a:pPr/>
          </a:p>
        </p:txBody>
      </p:sp>
      <p:sp>
        <p:nvSpPr>
          <p:cNvPr id="1358" name="Body"/>
          <p:cNvSpPr txBox="1"/>
          <p:nvPr>
            <p:ph type="body" idx="1"/>
          </p:nvPr>
        </p:nvSpPr>
        <p:spPr>
          <a:prstGeom prst="rect">
            <a:avLst/>
          </a:prstGeom>
        </p:spPr>
        <p:txBody>
          <a:bodyPr/>
          <a:lstStyle/>
          <a:p>
            <a:pPr/>
          </a:p>
        </p:txBody>
      </p:sp>
      <p:pic>
        <p:nvPicPr>
          <p:cNvPr id="1359" name="Image" descr="Image"/>
          <p:cNvPicPr>
            <a:picLocks noChangeAspect="1"/>
          </p:cNvPicPr>
          <p:nvPr/>
        </p:nvPicPr>
        <p:blipFill>
          <a:blip r:embed="rId2">
            <a:extLst/>
          </a:blip>
          <a:stretch>
            <a:fillRect/>
          </a:stretch>
        </p:blipFill>
        <p:spPr>
          <a:xfrm>
            <a:off x="23890" y="13437"/>
            <a:ext cx="24336220" cy="13689126"/>
          </a:xfrm>
          <a:prstGeom prst="rect">
            <a:avLst/>
          </a:prstGeom>
          <a:ln w="12700">
            <a:miter lim="400000"/>
          </a:ln>
        </p:spPr>
      </p:pic>
    </p:spTree>
  </p:cSld>
  <p:clrMapOvr>
    <a:masterClrMapping/>
  </p:clrMapOvr>
  <p:transition xmlns:p14="http://schemas.microsoft.com/office/powerpoint/2010/main" spd="med" advClick="1"/>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1" name="Title"/>
          <p:cNvSpPr txBox="1"/>
          <p:nvPr>
            <p:ph type="title"/>
          </p:nvPr>
        </p:nvSpPr>
        <p:spPr>
          <a:prstGeom prst="rect">
            <a:avLst/>
          </a:prstGeom>
        </p:spPr>
        <p:txBody>
          <a:bodyPr/>
          <a:lstStyle/>
          <a:p>
            <a:pPr/>
          </a:p>
        </p:txBody>
      </p:sp>
      <p:sp>
        <p:nvSpPr>
          <p:cNvPr id="1362" name="Body"/>
          <p:cNvSpPr txBox="1"/>
          <p:nvPr>
            <p:ph type="body" idx="1"/>
          </p:nvPr>
        </p:nvSpPr>
        <p:spPr>
          <a:prstGeom prst="rect">
            <a:avLst/>
          </a:prstGeom>
        </p:spPr>
        <p:txBody>
          <a:bodyPr/>
          <a:lstStyle/>
          <a:p>
            <a:pPr/>
          </a:p>
        </p:txBody>
      </p:sp>
      <p:pic>
        <p:nvPicPr>
          <p:cNvPr id="1363" name="Image" descr="Image"/>
          <p:cNvPicPr>
            <a:picLocks noChangeAspect="1"/>
          </p:cNvPicPr>
          <p:nvPr/>
        </p:nvPicPr>
        <p:blipFill>
          <a:blip r:embed="rId2">
            <a:extLst/>
          </a:blip>
          <a:stretch>
            <a:fillRect/>
          </a:stretch>
        </p:blipFill>
        <p:spPr>
          <a:xfrm>
            <a:off x="-2867" y="-1614"/>
            <a:ext cx="24389734" cy="13719228"/>
          </a:xfrm>
          <a:prstGeom prst="rect">
            <a:avLst/>
          </a:prstGeom>
          <a:ln w="12700">
            <a:miter lim="400000"/>
          </a:ln>
        </p:spPr>
      </p:pic>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5" name="Title"/>
          <p:cNvSpPr txBox="1"/>
          <p:nvPr>
            <p:ph type="title"/>
          </p:nvPr>
        </p:nvSpPr>
        <p:spPr>
          <a:prstGeom prst="rect">
            <a:avLst/>
          </a:prstGeom>
        </p:spPr>
        <p:txBody>
          <a:bodyPr/>
          <a:lstStyle/>
          <a:p>
            <a:pPr/>
          </a:p>
        </p:txBody>
      </p:sp>
      <p:sp>
        <p:nvSpPr>
          <p:cNvPr id="1366" name="Body"/>
          <p:cNvSpPr txBox="1"/>
          <p:nvPr>
            <p:ph type="body" idx="1"/>
          </p:nvPr>
        </p:nvSpPr>
        <p:spPr>
          <a:prstGeom prst="rect">
            <a:avLst/>
          </a:prstGeom>
        </p:spPr>
        <p:txBody>
          <a:bodyPr/>
          <a:lstStyle/>
          <a:p>
            <a:pPr/>
          </a:p>
        </p:txBody>
      </p:sp>
      <p:pic>
        <p:nvPicPr>
          <p:cNvPr id="1367" name="Image" descr="Image"/>
          <p:cNvPicPr>
            <a:picLocks noChangeAspect="1"/>
          </p:cNvPicPr>
          <p:nvPr/>
        </p:nvPicPr>
        <p:blipFill>
          <a:blip r:embed="rId2">
            <a:extLst/>
          </a:blip>
          <a:stretch>
            <a:fillRect/>
          </a:stretch>
        </p:blipFill>
        <p:spPr>
          <a:xfrm>
            <a:off x="38250" y="21515"/>
            <a:ext cx="24307500" cy="13672970"/>
          </a:xfrm>
          <a:prstGeom prst="rect">
            <a:avLst/>
          </a:prstGeom>
          <a:ln w="12700">
            <a:miter lim="400000"/>
          </a:ln>
        </p:spPr>
      </p:pic>
    </p:spTree>
  </p:cSld>
  <p:clrMapOvr>
    <a:masterClrMapping/>
  </p:clrMapOvr>
  <p:transition xmlns:p14="http://schemas.microsoft.com/office/powerpoint/2010/main" spd="med" advClick="1"/>
</p:sld>
</file>

<file path=ppt/slides/slide1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9" name="Title"/>
          <p:cNvSpPr txBox="1"/>
          <p:nvPr>
            <p:ph type="title"/>
          </p:nvPr>
        </p:nvSpPr>
        <p:spPr>
          <a:prstGeom prst="rect">
            <a:avLst/>
          </a:prstGeom>
        </p:spPr>
        <p:txBody>
          <a:bodyPr/>
          <a:lstStyle/>
          <a:p>
            <a:pPr/>
          </a:p>
        </p:txBody>
      </p:sp>
      <p:sp>
        <p:nvSpPr>
          <p:cNvPr id="1370" name="Body"/>
          <p:cNvSpPr txBox="1"/>
          <p:nvPr>
            <p:ph type="body" idx="1"/>
          </p:nvPr>
        </p:nvSpPr>
        <p:spPr>
          <a:prstGeom prst="rect">
            <a:avLst/>
          </a:prstGeom>
        </p:spPr>
        <p:txBody>
          <a:bodyPr/>
          <a:lstStyle/>
          <a:p>
            <a:pPr/>
          </a:p>
        </p:txBody>
      </p:sp>
      <p:pic>
        <p:nvPicPr>
          <p:cNvPr id="1371" name="Image" descr="Image"/>
          <p:cNvPicPr>
            <a:picLocks noChangeAspect="1"/>
          </p:cNvPicPr>
          <p:nvPr/>
        </p:nvPicPr>
        <p:blipFill>
          <a:blip r:embed="rId2">
            <a:extLst/>
          </a:blip>
          <a:stretch>
            <a:fillRect/>
          </a:stretch>
        </p:blipFill>
        <p:spPr>
          <a:xfrm>
            <a:off x="584" y="328"/>
            <a:ext cx="24382832" cy="13715344"/>
          </a:xfrm>
          <a:prstGeom prst="rect">
            <a:avLst/>
          </a:prstGeom>
          <a:ln w="12700">
            <a:miter lim="400000"/>
          </a:ln>
        </p:spPr>
      </p:pic>
    </p:spTree>
  </p:cSld>
  <p:clrMapOvr>
    <a:masterClrMapping/>
  </p:clrMapOvr>
  <p:transition xmlns:p14="http://schemas.microsoft.com/office/powerpoint/2010/main" spd="med" advClick="1"/>
</p:sld>
</file>

<file path=ppt/slides/slide1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3" name="Title"/>
          <p:cNvSpPr txBox="1"/>
          <p:nvPr>
            <p:ph type="title"/>
          </p:nvPr>
        </p:nvSpPr>
        <p:spPr>
          <a:prstGeom prst="rect">
            <a:avLst/>
          </a:prstGeom>
        </p:spPr>
        <p:txBody>
          <a:bodyPr/>
          <a:lstStyle/>
          <a:p>
            <a:pPr/>
          </a:p>
        </p:txBody>
      </p:sp>
      <p:sp>
        <p:nvSpPr>
          <p:cNvPr id="1374" name="Body"/>
          <p:cNvSpPr txBox="1"/>
          <p:nvPr>
            <p:ph type="body" idx="1"/>
          </p:nvPr>
        </p:nvSpPr>
        <p:spPr>
          <a:prstGeom prst="rect">
            <a:avLst/>
          </a:prstGeom>
        </p:spPr>
        <p:txBody>
          <a:bodyPr/>
          <a:lstStyle/>
          <a:p>
            <a:pPr/>
          </a:p>
        </p:txBody>
      </p:sp>
      <p:pic>
        <p:nvPicPr>
          <p:cNvPr id="1375" name="Image" descr="Image"/>
          <p:cNvPicPr>
            <a:picLocks noChangeAspect="1"/>
          </p:cNvPicPr>
          <p:nvPr/>
        </p:nvPicPr>
        <p:blipFill>
          <a:blip r:embed="rId2">
            <a:extLst/>
          </a:blip>
          <a:stretch>
            <a:fillRect/>
          </a:stretch>
        </p:blipFill>
        <p:spPr>
          <a:xfrm>
            <a:off x="42930" y="24148"/>
            <a:ext cx="24298140" cy="13667704"/>
          </a:xfrm>
          <a:prstGeom prst="rect">
            <a:avLst/>
          </a:prstGeom>
          <a:ln w="12700">
            <a:miter lim="400000"/>
          </a:ln>
        </p:spPr>
      </p:pic>
    </p:spTree>
  </p:cSld>
  <p:clrMapOvr>
    <a:masterClrMapping/>
  </p:clrMapOvr>
  <p:transition xmlns:p14="http://schemas.microsoft.com/office/powerpoint/2010/main" spd="med" advClick="1"/>
</p:sld>
</file>

<file path=ppt/slides/slide1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7" name="Title"/>
          <p:cNvSpPr txBox="1"/>
          <p:nvPr>
            <p:ph type="title"/>
          </p:nvPr>
        </p:nvSpPr>
        <p:spPr>
          <a:prstGeom prst="rect">
            <a:avLst/>
          </a:prstGeom>
        </p:spPr>
        <p:txBody>
          <a:bodyPr/>
          <a:lstStyle/>
          <a:p>
            <a:pPr/>
          </a:p>
        </p:txBody>
      </p:sp>
      <p:sp>
        <p:nvSpPr>
          <p:cNvPr id="1378" name="Body"/>
          <p:cNvSpPr txBox="1"/>
          <p:nvPr>
            <p:ph type="body" idx="1"/>
          </p:nvPr>
        </p:nvSpPr>
        <p:spPr>
          <a:prstGeom prst="rect">
            <a:avLst/>
          </a:prstGeom>
        </p:spPr>
        <p:txBody>
          <a:bodyPr/>
          <a:lstStyle/>
          <a:p>
            <a:pPr/>
          </a:p>
        </p:txBody>
      </p:sp>
      <p:pic>
        <p:nvPicPr>
          <p:cNvPr id="1379" name="Image" descr="Image"/>
          <p:cNvPicPr>
            <a:picLocks noChangeAspect="1"/>
          </p:cNvPicPr>
          <p:nvPr/>
        </p:nvPicPr>
        <p:blipFill>
          <a:blip r:embed="rId2">
            <a:extLst/>
          </a:blip>
          <a:stretch>
            <a:fillRect/>
          </a:stretch>
        </p:blipFill>
        <p:spPr>
          <a:xfrm>
            <a:off x="32205" y="18115"/>
            <a:ext cx="24319590" cy="1367977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Rectangle 4"/>
          <p:cNvSpPr txBox="1"/>
          <p:nvPr/>
        </p:nvSpPr>
        <p:spPr>
          <a:xfrm>
            <a:off x="2247012" y="8726040"/>
            <a:ext cx="19889975" cy="1564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1219200">
              <a:lnSpc>
                <a:spcPct val="80000"/>
              </a:lnSpc>
              <a:defRPr sz="4200" u="sng">
                <a:latin typeface="IBM Plex Sans"/>
                <a:ea typeface="IBM Plex Sans"/>
                <a:cs typeface="IBM Plex Sans"/>
                <a:sym typeface="IBM Plex Sans"/>
              </a:defRPr>
            </a:pPr>
            <a:r>
              <a:rPr u="none"/>
              <a:t>Mirko Amico</a:t>
            </a:r>
            <a:endParaRPr u="none"/>
          </a:p>
          <a:p>
            <a:pPr defTabSz="1219200">
              <a:lnSpc>
                <a:spcPct val="80000"/>
              </a:lnSpc>
              <a:defRPr sz="1600" u="sng">
                <a:latin typeface="IBM Plex Sans"/>
                <a:ea typeface="IBM Plex Sans"/>
                <a:cs typeface="IBM Plex Sans"/>
                <a:sym typeface="IBM Plex Sans"/>
              </a:defRPr>
            </a:pPr>
            <a:endParaRPr baseline="30375"/>
          </a:p>
          <a:p>
            <a:pPr defTabSz="1219200">
              <a:lnSpc>
                <a:spcPct val="80000"/>
              </a:lnSpc>
              <a:defRPr baseline="31235" i="1" sz="3400">
                <a:latin typeface="IBM Plex Sans"/>
                <a:ea typeface="IBM Plex Sans"/>
                <a:cs typeface="IBM Plex Sans"/>
                <a:sym typeface="IBM Plex Sans"/>
              </a:defRPr>
            </a:pPr>
            <a:r>
              <a:rPr baseline="0"/>
              <a:t>The Graduate Center, The City University of New York</a:t>
            </a:r>
          </a:p>
        </p:txBody>
      </p:sp>
      <p:sp>
        <p:nvSpPr>
          <p:cNvPr id="227" name="Rectangle 5"/>
          <p:cNvSpPr/>
          <p:nvPr/>
        </p:nvSpPr>
        <p:spPr>
          <a:xfrm>
            <a:off x="3607397" y="12285231"/>
            <a:ext cx="3162750" cy="882129"/>
          </a:xfrm>
          <a:prstGeom prst="rect">
            <a:avLst/>
          </a:prstGeom>
          <a:solidFill>
            <a:srgbClr val="FFFFFF"/>
          </a:solidFill>
          <a:ln w="63500">
            <a:solidFill>
              <a:srgbClr val="FFFFFF"/>
            </a:solidFill>
          </a:ln>
        </p:spPr>
        <p:txBody>
          <a:bodyPr lIns="121919" tIns="121919" rIns="121919" bIns="121919" anchor="ctr"/>
          <a:lstStyle/>
          <a:p>
            <a:pPr defTabSz="1219200">
              <a:defRPr b="0" sz="3400">
                <a:latin typeface="Calibri"/>
                <a:ea typeface="Calibri"/>
                <a:cs typeface="Calibri"/>
                <a:sym typeface="Calibri"/>
              </a:defRPr>
            </a:pPr>
          </a:p>
        </p:txBody>
      </p:sp>
      <p:sp>
        <p:nvSpPr>
          <p:cNvPr id="228" name="Learning quantum mechanics with IBM Q"/>
          <p:cNvSpPr txBox="1"/>
          <p:nvPr/>
        </p:nvSpPr>
        <p:spPr>
          <a:xfrm>
            <a:off x="536716" y="4082073"/>
            <a:ext cx="23310569" cy="4614334"/>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defTabSz="1557866">
              <a:defRPr b="0" sz="13200">
                <a:solidFill>
                  <a:srgbClr val="154DD2"/>
                </a:solidFill>
                <a:latin typeface="IBM Plex Sans"/>
                <a:ea typeface="IBM Plex Sans"/>
                <a:cs typeface="IBM Plex Sans"/>
                <a:sym typeface="IBM Plex Sans"/>
              </a:defRPr>
            </a:lvl1pPr>
          </a:lstStyle>
          <a:p>
            <a:pPr/>
            <a:r>
              <a:t>Learning quantum mechanics with IBM Q</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6"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Google Shape;113;p19"/>
          <p:cNvSpPr txBox="1"/>
          <p:nvPr>
            <p:ph type="title"/>
          </p:nvPr>
        </p:nvSpPr>
        <p:spPr>
          <a:xfrm>
            <a:off x="1267999" y="3356066"/>
            <a:ext cx="21925599" cy="5235998"/>
          </a:xfrm>
          <a:prstGeom prst="rect">
            <a:avLst/>
          </a:prstGeom>
        </p:spPr>
        <p:txBody>
          <a:bodyPr/>
          <a:lstStyle/>
          <a:p>
            <a:pPr>
              <a:defRPr sz="12800"/>
            </a:pPr>
            <a:r>
              <a:t>Put all that you are</a:t>
            </a:r>
          </a:p>
          <a:p>
            <a:pPr>
              <a:defRPr sz="12800"/>
            </a:pPr>
            <a:r>
              <a:t> into everything that you do.</a:t>
            </a:r>
          </a:p>
        </p:txBody>
      </p:sp>
      <p:sp>
        <p:nvSpPr>
          <p:cNvPr id="351" name="Google Shape;114;p19"/>
          <p:cNvSpPr txBox="1"/>
          <p:nvPr>
            <p:ph type="body" sz="half" idx="1"/>
          </p:nvPr>
        </p:nvSpPr>
        <p:spPr>
          <a:xfrm>
            <a:off x="1267999" y="8812333"/>
            <a:ext cx="21925599" cy="3468801"/>
          </a:xfrm>
          <a:prstGeom prst="rect">
            <a:avLst/>
          </a:prstGeom>
        </p:spPr>
        <p:txBody>
          <a:bodyPr/>
          <a:lstStyle/>
          <a:p>
            <a:pPr marL="0" indent="0">
              <a:spcBef>
                <a:spcPts val="4200"/>
              </a:spcBef>
              <a:buSzTx/>
              <a:buNone/>
              <a:defRPr sz="3600"/>
            </a:pPr>
            <a:r>
              <a:t>Rougly translated </a:t>
            </a:r>
            <a:r>
              <a:rPr i="1" sz="4800"/>
              <a:t>Fernando Pessoa</a:t>
            </a:r>
          </a:p>
        </p:txBody>
      </p:sp>
      <p:sp>
        <p:nvSpPr>
          <p:cNvPr id="352" name="Google Shape;115;p19"/>
          <p:cNvSpPr txBox="1"/>
          <p:nvPr>
            <p:ph type="sldNum" sz="quarter" idx="2"/>
          </p:nvPr>
        </p:nvSpPr>
        <p:spPr>
          <a:xfrm>
            <a:off x="23325059" y="12605811"/>
            <a:ext cx="867584" cy="881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3" name="Google Shape;116;p19" descr="Google Shape;116;p19"/>
          <p:cNvPicPr>
            <a:picLocks noChangeAspect="1"/>
          </p:cNvPicPr>
          <p:nvPr/>
        </p:nvPicPr>
        <p:blipFill>
          <a:blip r:embed="rId2">
            <a:alphaModFix amt="80000"/>
            <a:extLst/>
          </a:blip>
          <a:stretch>
            <a:fillRect/>
          </a:stretch>
        </p:blipFill>
        <p:spPr>
          <a:xfrm>
            <a:off x="16941403" y="9001133"/>
            <a:ext cx="4518465" cy="471487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50"/>
                                        </p:tgtEl>
                                        <p:attrNameLst>
                                          <p:attrName>style.visibility</p:attrName>
                                        </p:attrNameLst>
                                      </p:cBhvr>
                                      <p:to>
                                        <p:strVal val="visible"/>
                                      </p:to>
                                    </p:set>
                                    <p:animEffect filter="dissolve" transition="in">
                                      <p:cBhvr>
                                        <p:cTn id="7" dur="10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51"/>
                                        </p:tgtEl>
                                        <p:attrNameLst>
                                          <p:attrName>style.visibility</p:attrName>
                                        </p:attrNameLst>
                                      </p:cBhvr>
                                      <p:to>
                                        <p:strVal val="visible"/>
                                      </p:to>
                                    </p:set>
                                    <p:animEffect filter="dissolve" transition="in">
                                      <p:cBhvr>
                                        <p:cTn id="12" dur="1000"/>
                                        <p:tgtEl>
                                          <p:spTgt spid="351"/>
                                        </p:tgtEl>
                                      </p:cBhvr>
                                    </p:animEffect>
                                  </p:childTnLst>
                                </p:cTn>
                              </p:par>
                            </p:childTnLst>
                          </p:cTn>
                        </p:par>
                        <p:par>
                          <p:cTn id="13" fill="hold">
                            <p:stCondLst>
                              <p:cond delay="1000"/>
                            </p:stCondLst>
                            <p:childTnLst>
                              <p:par>
                                <p:cTn id="14" presetClass="entr" nodeType="afterEffect" presetID="9" grpId="3" fill="hold">
                                  <p:stCondLst>
                                    <p:cond delay="0"/>
                                  </p:stCondLst>
                                  <p:iterate type="el" backwards="0">
                                    <p:tmAbs val="0"/>
                                  </p:iterate>
                                  <p:childTnLst>
                                    <p:set>
                                      <p:cBhvr>
                                        <p:cTn id="15" fill="hold"/>
                                        <p:tgtEl>
                                          <p:spTgt spid="353"/>
                                        </p:tgtEl>
                                        <p:attrNameLst>
                                          <p:attrName>style.visibility</p:attrName>
                                        </p:attrNameLst>
                                      </p:cBhvr>
                                      <p:to>
                                        <p:strVal val="visible"/>
                                      </p:to>
                                    </p:set>
                                    <p:animEffect filter="dissolve" transition="in">
                                      <p:cBhvr>
                                        <p:cTn id="16"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3" grpId="3"/>
      <p:bldP build="whole" bldLvl="1" animBg="1" rev="0" advAuto="0" spid="350" grpId="1"/>
      <p:bldP build="whole" bldLvl="1" animBg="1" rev="0" advAuto="0" spid="351" grpId="2"/>
    </p:bldLst>
  </p:timing>
</p:sld>
</file>

<file path=ppt/slides/slide2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1" name="Title"/>
          <p:cNvSpPr txBox="1"/>
          <p:nvPr>
            <p:ph type="title"/>
          </p:nvPr>
        </p:nvSpPr>
        <p:spPr>
          <a:prstGeom prst="rect">
            <a:avLst/>
          </a:prstGeom>
        </p:spPr>
        <p:txBody>
          <a:bodyPr/>
          <a:lstStyle/>
          <a:p>
            <a:pPr/>
          </a:p>
        </p:txBody>
      </p:sp>
      <p:sp>
        <p:nvSpPr>
          <p:cNvPr id="1382" name="Body"/>
          <p:cNvSpPr txBox="1"/>
          <p:nvPr>
            <p:ph type="body" idx="1"/>
          </p:nvPr>
        </p:nvSpPr>
        <p:spPr>
          <a:prstGeom prst="rect">
            <a:avLst/>
          </a:prstGeom>
        </p:spPr>
        <p:txBody>
          <a:bodyPr/>
          <a:lstStyle/>
          <a:p>
            <a:pPr/>
          </a:p>
        </p:txBody>
      </p:sp>
      <p:pic>
        <p:nvPicPr>
          <p:cNvPr id="1383" name="Image" descr="Image"/>
          <p:cNvPicPr>
            <a:picLocks noChangeAspect="1"/>
          </p:cNvPicPr>
          <p:nvPr/>
        </p:nvPicPr>
        <p:blipFill>
          <a:blip r:embed="rId2">
            <a:extLst/>
          </a:blip>
          <a:stretch>
            <a:fillRect/>
          </a:stretch>
        </p:blipFill>
        <p:spPr>
          <a:xfrm>
            <a:off x="51613" y="29032"/>
            <a:ext cx="24280774" cy="13657936"/>
          </a:xfrm>
          <a:prstGeom prst="rect">
            <a:avLst/>
          </a:prstGeom>
          <a:ln w="12700">
            <a:miter lim="400000"/>
          </a:ln>
        </p:spPr>
      </p:pic>
    </p:spTree>
  </p:cSld>
  <p:clrMapOvr>
    <a:masterClrMapping/>
  </p:clrMapOvr>
  <p:transition xmlns:p14="http://schemas.microsoft.com/office/powerpoint/2010/main" spd="med" advClick="1"/>
</p:sld>
</file>

<file path=ppt/slides/slide2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5" name="Title"/>
          <p:cNvSpPr txBox="1"/>
          <p:nvPr>
            <p:ph type="title"/>
          </p:nvPr>
        </p:nvSpPr>
        <p:spPr>
          <a:prstGeom prst="rect">
            <a:avLst/>
          </a:prstGeom>
        </p:spPr>
        <p:txBody>
          <a:bodyPr/>
          <a:lstStyle/>
          <a:p>
            <a:pPr/>
          </a:p>
        </p:txBody>
      </p:sp>
      <p:sp>
        <p:nvSpPr>
          <p:cNvPr id="1386" name="Body"/>
          <p:cNvSpPr txBox="1"/>
          <p:nvPr>
            <p:ph type="body" idx="1"/>
          </p:nvPr>
        </p:nvSpPr>
        <p:spPr>
          <a:prstGeom prst="rect">
            <a:avLst/>
          </a:prstGeom>
        </p:spPr>
        <p:txBody>
          <a:bodyPr/>
          <a:lstStyle/>
          <a:p>
            <a:pPr/>
          </a:p>
        </p:txBody>
      </p:sp>
      <p:pic>
        <p:nvPicPr>
          <p:cNvPr id="1387" name="Image" descr="Image"/>
          <p:cNvPicPr>
            <a:picLocks noChangeAspect="1"/>
          </p:cNvPicPr>
          <p:nvPr/>
        </p:nvPicPr>
        <p:blipFill>
          <a:blip r:embed="rId2">
            <a:extLst/>
          </a:blip>
          <a:stretch>
            <a:fillRect/>
          </a:stretch>
        </p:blipFill>
        <p:spPr>
          <a:xfrm>
            <a:off x="59470" y="33452"/>
            <a:ext cx="24265060" cy="13649096"/>
          </a:xfrm>
          <a:prstGeom prst="rect">
            <a:avLst/>
          </a:prstGeom>
          <a:ln w="12700">
            <a:miter lim="400000"/>
          </a:ln>
        </p:spPr>
      </p:pic>
    </p:spTree>
  </p:cSld>
  <p:clrMapOvr>
    <a:masterClrMapping/>
  </p:clrMapOvr>
  <p:transition xmlns:p14="http://schemas.microsoft.com/office/powerpoint/2010/main" spd="med" advClick="1"/>
</p:sld>
</file>

<file path=ppt/slides/slide2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9" name="Title"/>
          <p:cNvSpPr txBox="1"/>
          <p:nvPr>
            <p:ph type="title"/>
          </p:nvPr>
        </p:nvSpPr>
        <p:spPr>
          <a:prstGeom prst="rect">
            <a:avLst/>
          </a:prstGeom>
        </p:spPr>
        <p:txBody>
          <a:bodyPr/>
          <a:lstStyle/>
          <a:p>
            <a:pPr/>
          </a:p>
        </p:txBody>
      </p:sp>
      <p:sp>
        <p:nvSpPr>
          <p:cNvPr id="1390" name="Body"/>
          <p:cNvSpPr txBox="1"/>
          <p:nvPr>
            <p:ph type="body" idx="1"/>
          </p:nvPr>
        </p:nvSpPr>
        <p:spPr>
          <a:prstGeom prst="rect">
            <a:avLst/>
          </a:prstGeom>
        </p:spPr>
        <p:txBody>
          <a:bodyPr/>
          <a:lstStyle/>
          <a:p>
            <a:pPr/>
          </a:p>
        </p:txBody>
      </p:sp>
      <p:pic>
        <p:nvPicPr>
          <p:cNvPr id="1391" name="Image" descr="Image"/>
          <p:cNvPicPr>
            <a:picLocks noChangeAspect="1"/>
          </p:cNvPicPr>
          <p:nvPr/>
        </p:nvPicPr>
        <p:blipFill>
          <a:blip r:embed="rId2">
            <a:extLst/>
          </a:blip>
          <a:stretch>
            <a:fillRect/>
          </a:stretch>
        </p:blipFill>
        <p:spPr>
          <a:xfrm>
            <a:off x="50460" y="28384"/>
            <a:ext cx="24283080" cy="13659232"/>
          </a:xfrm>
          <a:prstGeom prst="rect">
            <a:avLst/>
          </a:prstGeom>
          <a:ln w="12700">
            <a:miter lim="400000"/>
          </a:ln>
        </p:spPr>
      </p:pic>
    </p:spTree>
  </p:cSld>
  <p:clrMapOvr>
    <a:masterClrMapping/>
  </p:clrMapOvr>
  <p:transition xmlns:p14="http://schemas.microsoft.com/office/powerpoint/2010/main" spd="med" advClick="1"/>
</p:sld>
</file>

<file path=ppt/slides/slide2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3" name="Title"/>
          <p:cNvSpPr txBox="1"/>
          <p:nvPr>
            <p:ph type="title"/>
          </p:nvPr>
        </p:nvSpPr>
        <p:spPr>
          <a:prstGeom prst="rect">
            <a:avLst/>
          </a:prstGeom>
        </p:spPr>
        <p:txBody>
          <a:bodyPr/>
          <a:lstStyle/>
          <a:p>
            <a:pPr/>
          </a:p>
        </p:txBody>
      </p:sp>
      <p:sp>
        <p:nvSpPr>
          <p:cNvPr id="1394" name="Body"/>
          <p:cNvSpPr txBox="1"/>
          <p:nvPr>
            <p:ph type="body" idx="1"/>
          </p:nvPr>
        </p:nvSpPr>
        <p:spPr>
          <a:prstGeom prst="rect">
            <a:avLst/>
          </a:prstGeom>
        </p:spPr>
        <p:txBody>
          <a:bodyPr/>
          <a:lstStyle/>
          <a:p>
            <a:pPr/>
          </a:p>
        </p:txBody>
      </p:sp>
      <p:pic>
        <p:nvPicPr>
          <p:cNvPr id="1395" name="Image" descr="Image"/>
          <p:cNvPicPr>
            <a:picLocks noChangeAspect="1"/>
          </p:cNvPicPr>
          <p:nvPr/>
        </p:nvPicPr>
        <p:blipFill>
          <a:blip r:embed="rId2">
            <a:extLst/>
          </a:blip>
          <a:stretch>
            <a:fillRect/>
          </a:stretch>
        </p:blipFill>
        <p:spPr>
          <a:xfrm>
            <a:off x="26596" y="14960"/>
            <a:ext cx="24330808" cy="1368608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355" name="Google Shape;121;p20" descr="Google Shape;121;p20"/>
          <p:cNvPicPr>
            <a:picLocks noChangeAspect="1"/>
          </p:cNvPicPr>
          <p:nvPr/>
        </p:nvPicPr>
        <p:blipFill>
          <a:blip r:embed="rId2">
            <a:alphaModFix amt="62000"/>
            <a:extLst/>
          </a:blip>
          <a:stretch>
            <a:fillRect/>
          </a:stretch>
        </p:blipFill>
        <p:spPr>
          <a:xfrm>
            <a:off x="8746400" y="-1"/>
            <a:ext cx="15637604" cy="13716004"/>
          </a:xfrm>
          <a:prstGeom prst="rect">
            <a:avLst/>
          </a:prstGeom>
          <a:ln w="12700">
            <a:miter lim="400000"/>
          </a:ln>
        </p:spPr>
      </p:pic>
      <p:sp>
        <p:nvSpPr>
          <p:cNvPr id="356" name="Google Shape;122;p20"/>
          <p:cNvSpPr txBox="1"/>
          <p:nvPr>
            <p:ph type="title"/>
          </p:nvPr>
        </p:nvSpPr>
        <p:spPr>
          <a:xfrm>
            <a:off x="602874" y="954133"/>
            <a:ext cx="7488001" cy="2542401"/>
          </a:xfrm>
          <a:prstGeom prst="rect">
            <a:avLst/>
          </a:prstGeom>
        </p:spPr>
        <p:txBody>
          <a:bodyPr/>
          <a:lstStyle>
            <a:lvl1pPr>
              <a:defRPr sz="8000"/>
            </a:lvl1pPr>
          </a:lstStyle>
          <a:p>
            <a:pPr/>
            <a:r>
              <a:t>Thank you</a:t>
            </a:r>
          </a:p>
        </p:txBody>
      </p:sp>
      <p:sp>
        <p:nvSpPr>
          <p:cNvPr id="357" name="Google Shape;123;p20"/>
          <p:cNvSpPr txBox="1"/>
          <p:nvPr>
            <p:ph type="body" sz="quarter" idx="1"/>
          </p:nvPr>
        </p:nvSpPr>
        <p:spPr>
          <a:xfrm>
            <a:off x="602866" y="3908799"/>
            <a:ext cx="7895201" cy="8436001"/>
          </a:xfrm>
          <a:prstGeom prst="rect">
            <a:avLst/>
          </a:prstGeom>
        </p:spPr>
        <p:txBody>
          <a:bodyPr/>
          <a:lstStyle/>
          <a:p>
            <a:pPr marL="0" indent="0">
              <a:buSzTx/>
              <a:buNone/>
              <a:defRPr sz="3600"/>
            </a:pPr>
            <a:r>
              <a:t>Me</a:t>
            </a:r>
          </a:p>
          <a:p>
            <a:pPr marL="956128" indent="-816428">
              <a:buSzPts val="3600"/>
              <a:defRPr sz="3600"/>
            </a:pPr>
            <a:r>
              <a:t>github.com/msramalho</a:t>
            </a:r>
          </a:p>
          <a:p>
            <a:pPr marL="956128" indent="-816428">
              <a:buSzPts val="3600"/>
              <a:defRPr sz="3600"/>
            </a:pPr>
            <a:r>
              <a:t>linkedin.com/in/msramalho</a:t>
            </a:r>
          </a:p>
          <a:p>
            <a:pPr marL="0" indent="0">
              <a:buSzTx/>
              <a:buNone/>
              <a:defRPr sz="3600"/>
            </a:pPr>
          </a:p>
          <a:p>
            <a:pPr marL="0" indent="0">
              <a:buSzTx/>
              <a:buNone/>
              <a:defRPr sz="3600"/>
            </a:pPr>
          </a:p>
          <a:p>
            <a:pPr marL="0" indent="0">
              <a:buSzTx/>
              <a:buNone/>
              <a:defRPr sz="3600"/>
            </a:pPr>
            <a:r>
              <a:t> </a:t>
            </a:r>
          </a:p>
        </p:txBody>
      </p:sp>
      <p:sp>
        <p:nvSpPr>
          <p:cNvPr id="358" name="Google Shape;124;p20"/>
          <p:cNvSpPr txBox="1"/>
          <p:nvPr>
            <p:ph type="sldNum" sz="quarter" idx="2"/>
          </p:nvPr>
        </p:nvSpPr>
        <p:spPr>
          <a:xfrm>
            <a:off x="23472101" y="12605811"/>
            <a:ext cx="720542" cy="881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9" name="Google Shape;125;p20" descr="Google Shape;125;p20"/>
          <p:cNvPicPr>
            <a:picLocks noChangeAspect="1"/>
          </p:cNvPicPr>
          <p:nvPr/>
        </p:nvPicPr>
        <p:blipFill>
          <a:blip r:embed="rId3">
            <a:extLst/>
          </a:blip>
          <a:stretch>
            <a:fillRect/>
          </a:stretch>
        </p:blipFill>
        <p:spPr>
          <a:xfrm>
            <a:off x="9436434" y="4648200"/>
            <a:ext cx="14224001" cy="44196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61" name="qiskit.gif" descr="qiskit.gif"/>
          <p:cNvPicPr>
            <a:picLocks noChangeAspect="0"/>
          </p:cNvPicPr>
          <p:nvPr/>
        </p:nvPicPr>
        <p:blipFill>
          <a:blip r:embed="rId2">
            <a:extLst/>
          </a:blip>
          <a:stretch>
            <a:fillRect/>
          </a:stretch>
        </p:blipFill>
        <p:spPr>
          <a:xfrm>
            <a:off x="8892299" y="3558300"/>
            <a:ext cx="6599401" cy="6599400"/>
          </a:xfrm>
          <a:prstGeom prst="rect">
            <a:avLst/>
          </a:prstGeom>
          <a:ln w="12700">
            <a:miter lim="400000"/>
          </a:ln>
        </p:spPr>
      </p:pic>
      <p:sp>
        <p:nvSpPr>
          <p:cNvPr id="362" name="Alwin Zulehner"/>
          <p:cNvSpPr txBox="1"/>
          <p:nvPr/>
        </p:nvSpPr>
        <p:spPr>
          <a:xfrm>
            <a:off x="10669866" y="1642606"/>
            <a:ext cx="304426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defRPr>
            </a:lvl1pPr>
          </a:lstStyle>
          <a:p>
            <a:pPr/>
            <a:r>
              <a:t>Alwin Zulehner</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ubtitle 1"/>
          <p:cNvSpPr txBox="1"/>
          <p:nvPr>
            <p:ph type="body" sz="quarter" idx="1"/>
          </p:nvPr>
        </p:nvSpPr>
        <p:spPr>
          <a:xfrm>
            <a:off x="1238174" y="9355566"/>
            <a:ext cx="21692388" cy="1690157"/>
          </a:xfrm>
          <a:prstGeom prst="rect">
            <a:avLst/>
          </a:prstGeom>
        </p:spPr>
        <p:txBody>
          <a:bodyPr/>
          <a:lstStyle/>
          <a:p>
            <a:pPr defTabSz="822959">
              <a:defRPr sz="1619"/>
            </a:pPr>
            <a:r>
              <a:t>Alwin Zulehner</a:t>
            </a:r>
          </a:p>
          <a:p>
            <a:pPr defTabSz="822959">
              <a:defRPr sz="1619"/>
            </a:pPr>
            <a:r>
              <a:t>Johannes Kepler University Linz, Austria</a:t>
            </a:r>
          </a:p>
          <a:p>
            <a:pPr defTabSz="822959">
              <a:defRPr sz="1619"/>
            </a:pPr>
          </a:p>
          <a:p>
            <a:pPr defTabSz="822959">
              <a:defRPr sz="1619"/>
            </a:pPr>
            <a:r>
              <a:t>http://iic.jku.at/eda/research/ibm_qx_mapping</a:t>
            </a:r>
          </a:p>
          <a:p>
            <a:pPr defTabSz="822959">
              <a:defRPr sz="1619"/>
            </a:pPr>
          </a:p>
          <a:p>
            <a:pPr defTabSz="822959">
              <a:defRPr sz="1619"/>
            </a:pPr>
            <a:r>
              <a:t>alwin.zulehner@jku.at</a:t>
            </a:r>
          </a:p>
        </p:txBody>
      </p:sp>
      <p:sp>
        <p:nvSpPr>
          <p:cNvPr id="365" name="Title 2"/>
          <p:cNvSpPr txBox="1"/>
          <p:nvPr>
            <p:ph type="title"/>
          </p:nvPr>
        </p:nvSpPr>
        <p:spPr>
          <a:xfrm>
            <a:off x="1217879" y="2724537"/>
            <a:ext cx="22556522" cy="4241403"/>
          </a:xfrm>
          <a:prstGeom prst="rect">
            <a:avLst/>
          </a:prstGeom>
        </p:spPr>
        <p:txBody>
          <a:bodyPr/>
          <a:lstStyle/>
          <a:p>
            <a:pPr/>
            <a:r>
              <a:t>Compiling quantum circuits to NISQ devices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itle 1"/>
          <p:cNvSpPr txBox="1"/>
          <p:nvPr>
            <p:ph type="title"/>
          </p:nvPr>
        </p:nvSpPr>
        <p:spPr>
          <a:xfrm>
            <a:off x="1228254" y="1437411"/>
            <a:ext cx="21703164" cy="1748676"/>
          </a:xfrm>
          <a:prstGeom prst="rect">
            <a:avLst/>
          </a:prstGeom>
        </p:spPr>
        <p:txBody>
          <a:bodyPr/>
          <a:lstStyle/>
          <a:p>
            <a:pPr/>
            <a:r>
              <a:t> NISQ devices</a:t>
            </a:r>
          </a:p>
        </p:txBody>
      </p:sp>
      <p:sp>
        <p:nvSpPr>
          <p:cNvPr id="368" name="Content Placeholder 2"/>
          <p:cNvSpPr txBox="1"/>
          <p:nvPr>
            <p:ph type="body" idx="1"/>
          </p:nvPr>
        </p:nvSpPr>
        <p:spPr>
          <a:xfrm>
            <a:off x="1217404" y="3243167"/>
            <a:ext cx="21714016" cy="9033499"/>
          </a:xfrm>
          <a:prstGeom prst="rect">
            <a:avLst/>
          </a:prstGeom>
        </p:spPr>
        <p:txBody>
          <a:bodyPr/>
          <a:lstStyle/>
          <a:p>
            <a:pPr/>
            <a:r>
              <a:t>NISQ = Noisy Intermediate-Scale Quantum</a:t>
            </a:r>
          </a:p>
          <a:p>
            <a:pPr lvl="1">
              <a:spcBef>
                <a:spcPts val="0"/>
              </a:spcBef>
            </a:pPr>
          </a:p>
          <a:p>
            <a:pPr lvl="1">
              <a:spcBef>
                <a:spcPts val="0"/>
              </a:spcBef>
            </a:pPr>
          </a:p>
          <a:p>
            <a:pPr/>
            <a:r>
              <a:t>For example: </a:t>
            </a:r>
            <a:r>
              <a:rPr b="1" i="1"/>
              <a:t>IBM QX5</a:t>
            </a:r>
            <a:endParaRPr b="1" i="1"/>
          </a:p>
          <a:p>
            <a:pPr lvl="1">
              <a:spcBef>
                <a:spcPts val="0"/>
              </a:spcBef>
            </a:pPr>
            <a:r>
              <a:t>Available through cloud access</a:t>
            </a:r>
          </a:p>
          <a:p>
            <a:pPr lvl="1">
              <a:spcBef>
                <a:spcPts val="0"/>
              </a:spcBef>
            </a:pPr>
            <a:r>
              <a:t>16 qubits (IBM QX5)</a:t>
            </a:r>
          </a:p>
          <a:p>
            <a:pPr lvl="1">
              <a:spcBef>
                <a:spcPts val="0"/>
              </a:spcBef>
            </a:pPr>
            <a:r>
              <a:t>Single-qubit gate error: </a:t>
            </a:r>
          </a:p>
          <a:p>
            <a:pPr lvl="1">
              <a:spcBef>
                <a:spcPts val="0"/>
              </a:spcBef>
            </a:pPr>
            <a:r>
              <a:t>Multi-qubit gate error: </a:t>
            </a:r>
          </a:p>
          <a:p>
            <a:pPr lvl="1">
              <a:spcBef>
                <a:spcPts val="0"/>
              </a:spcBef>
            </a:pPr>
            <a:r>
              <a:t>Coherence time: </a:t>
            </a:r>
          </a:p>
        </p:txBody>
      </p:sp>
      <p:sp>
        <p:nvSpPr>
          <p:cNvPr id="369" name="Text Placeholder 3"/>
          <p:cNvSpPr/>
          <p:nvPr>
            <p:ph type="body" idx="13"/>
          </p:nvPr>
        </p:nvSpPr>
        <p:spPr>
          <a:prstGeom prst="rect">
            <a:avLst/>
          </a:prstGeom>
        </p:spPr>
        <p:txBody>
          <a:bodyPr/>
          <a:lstStyle/>
          <a:p>
            <a:pPr marL="0" indent="0" defTabSz="1828800">
              <a:lnSpc>
                <a:spcPct val="83000"/>
              </a:lnSpc>
              <a:spcBef>
                <a:spcPts val="1600"/>
              </a:spcBef>
              <a:buSzTx/>
              <a:buFontTx/>
              <a:buNone/>
              <a:defRPr sz="1600">
                <a:latin typeface="Arial"/>
                <a:ea typeface="Arial"/>
                <a:cs typeface="Arial"/>
                <a:sym typeface="Arial"/>
              </a:defRPr>
            </a:pPr>
          </a:p>
        </p:txBody>
      </p:sp>
      <p:sp>
        <p:nvSpPr>
          <p:cNvPr id="370" name="Slide Number Placeholder 5"/>
          <p:cNvSpPr txBox="1"/>
          <p:nvPr>
            <p:ph type="sldNum" sz="quarter" idx="2"/>
          </p:nvPr>
        </p:nvSpPr>
        <p:spPr>
          <a:xfrm>
            <a:off x="22646931" y="12804334"/>
            <a:ext cx="478106" cy="466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1" name="Picture 8" descr="Picture 8"/>
          <p:cNvPicPr>
            <a:picLocks noChangeAspect="1"/>
          </p:cNvPicPr>
          <p:nvPr/>
        </p:nvPicPr>
        <p:blipFill>
          <a:blip r:embed="rId2">
            <a:extLst/>
          </a:blip>
          <a:stretch>
            <a:fillRect/>
          </a:stretch>
        </p:blipFill>
        <p:spPr>
          <a:xfrm>
            <a:off x="15614036" y="7398687"/>
            <a:ext cx="7317383" cy="4875207"/>
          </a:xfrm>
          <a:prstGeom prst="rect">
            <a:avLst/>
          </a:prstGeom>
          <a:ln w="12700">
            <a:miter lim="400000"/>
          </a:ln>
        </p:spPr>
      </p:pic>
      <p:pic>
        <p:nvPicPr>
          <p:cNvPr id="372" name="Picture 11" descr="Picture 11"/>
          <p:cNvPicPr>
            <a:picLocks noChangeAspect="1"/>
          </p:cNvPicPr>
          <p:nvPr/>
        </p:nvPicPr>
        <p:blipFill>
          <a:blip r:embed="rId3">
            <a:extLst/>
          </a:blip>
          <a:stretch>
            <a:fillRect/>
          </a:stretch>
        </p:blipFill>
        <p:spPr>
          <a:xfrm>
            <a:off x="15614034" y="2240670"/>
            <a:ext cx="7317385" cy="457336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8">
                                            <p:bg/>
                                          </p:spTgt>
                                        </p:tgtEl>
                                        <p:attrNameLst>
                                          <p:attrName>style.visibility</p:attrName>
                                        </p:attrNameLst>
                                      </p:cBhvr>
                                      <p:to>
                                        <p:strVal val="visible"/>
                                      </p:to>
                                    </p:set>
                                    <p:animEffect filter="dissolve" transition="in">
                                      <p:cBhvr>
                                        <p:cTn id="7" dur="500"/>
                                        <p:tgtEl>
                                          <p:spTgt spid="368">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68">
                                            <p:txEl>
                                              <p:pRg st="0" end="0"/>
                                            </p:txEl>
                                          </p:spTgt>
                                        </p:tgtEl>
                                        <p:attrNameLst>
                                          <p:attrName>style.visibility</p:attrName>
                                        </p:attrNameLst>
                                      </p:cBhvr>
                                      <p:to>
                                        <p:strVal val="visible"/>
                                      </p:to>
                                    </p:set>
                                    <p:animEffect filter="dissolve" transition="in">
                                      <p:cBhvr>
                                        <p:cTn id="10" dur="500"/>
                                        <p:tgtEl>
                                          <p:spTgt spid="368">
                                            <p:txEl>
                                              <p:pRg st="0" end="0"/>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368">
                                            <p:txEl>
                                              <p:pRg st="1" end="1"/>
                                            </p:txEl>
                                          </p:spTgt>
                                        </p:tgtEl>
                                        <p:attrNameLst>
                                          <p:attrName>style.visibility</p:attrName>
                                        </p:attrNameLst>
                                      </p:cBhvr>
                                      <p:to>
                                        <p:strVal val="visible"/>
                                      </p:to>
                                    </p:set>
                                    <p:animEffect filter="dissolve" transition="in">
                                      <p:cBhvr>
                                        <p:cTn id="13" dur="500"/>
                                        <p:tgtEl>
                                          <p:spTgt spid="368">
                                            <p:txEl>
                                              <p:pRg st="1" end="1"/>
                                            </p:txEl>
                                          </p:spTgt>
                                        </p:tgtEl>
                                      </p:cBhvr>
                                    </p:animEffect>
                                  </p:childTnLst>
                                </p:cTn>
                              </p:par>
                              <p:par>
                                <p:cTn id="14" presetClass="entr" nodeType="withEffect" presetSubtype="0" presetID="9" grpId="1" fill="hold">
                                  <p:stCondLst>
                                    <p:cond delay="0"/>
                                  </p:stCondLst>
                                  <p:iterate type="el" backwards="0">
                                    <p:tmAbs val="0"/>
                                  </p:iterate>
                                  <p:childTnLst>
                                    <p:set>
                                      <p:cBhvr>
                                        <p:cTn id="15" fill="hold"/>
                                        <p:tgtEl>
                                          <p:spTgt spid="368">
                                            <p:txEl>
                                              <p:pRg st="2" end="2"/>
                                            </p:txEl>
                                          </p:spTgt>
                                        </p:tgtEl>
                                        <p:attrNameLst>
                                          <p:attrName>style.visibility</p:attrName>
                                        </p:attrNameLst>
                                      </p:cBhvr>
                                      <p:to>
                                        <p:strVal val="visible"/>
                                      </p:to>
                                    </p:set>
                                    <p:animEffect filter="dissolve" transition="in">
                                      <p:cBhvr>
                                        <p:cTn id="16" dur="500"/>
                                        <p:tgtEl>
                                          <p:spTgt spid="36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9" grpId="1" fill="hold">
                                  <p:stCondLst>
                                    <p:cond delay="0"/>
                                  </p:stCondLst>
                                  <p:iterate type="el" backwards="0">
                                    <p:tmAbs val="0"/>
                                  </p:iterate>
                                  <p:childTnLst>
                                    <p:set>
                                      <p:cBhvr>
                                        <p:cTn id="20" fill="hold"/>
                                        <p:tgtEl>
                                          <p:spTgt spid="368">
                                            <p:txEl>
                                              <p:pRg st="3" end="3"/>
                                            </p:txEl>
                                          </p:spTgt>
                                        </p:tgtEl>
                                        <p:attrNameLst>
                                          <p:attrName>style.visibility</p:attrName>
                                        </p:attrNameLst>
                                      </p:cBhvr>
                                      <p:to>
                                        <p:strVal val="visible"/>
                                      </p:to>
                                    </p:set>
                                    <p:animEffect filter="dissolve" transition="in">
                                      <p:cBhvr>
                                        <p:cTn id="21" dur="500"/>
                                        <p:tgtEl>
                                          <p:spTgt spid="368">
                                            <p:txEl>
                                              <p:pRg st="3" end="3"/>
                                            </p:txEl>
                                          </p:spTgt>
                                        </p:tgtEl>
                                      </p:cBhvr>
                                    </p:animEffect>
                                  </p:childTnLst>
                                </p:cTn>
                              </p:par>
                              <p:par>
                                <p:cTn id="22" presetClass="entr" nodeType="withEffect" presetSubtype="0" presetID="9" grpId="1" fill="hold">
                                  <p:stCondLst>
                                    <p:cond delay="0"/>
                                  </p:stCondLst>
                                  <p:iterate type="el" backwards="0">
                                    <p:tmAbs val="0"/>
                                  </p:iterate>
                                  <p:childTnLst>
                                    <p:set>
                                      <p:cBhvr>
                                        <p:cTn id="23" fill="hold"/>
                                        <p:tgtEl>
                                          <p:spTgt spid="368">
                                            <p:txEl>
                                              <p:pRg st="4" end="4"/>
                                            </p:txEl>
                                          </p:spTgt>
                                        </p:tgtEl>
                                        <p:attrNameLst>
                                          <p:attrName>style.visibility</p:attrName>
                                        </p:attrNameLst>
                                      </p:cBhvr>
                                      <p:to>
                                        <p:strVal val="visible"/>
                                      </p:to>
                                    </p:set>
                                    <p:animEffect filter="dissolve" transition="in">
                                      <p:cBhvr>
                                        <p:cTn id="24" dur="500"/>
                                        <p:tgtEl>
                                          <p:spTgt spid="368">
                                            <p:txEl>
                                              <p:pRg st="4" end="4"/>
                                            </p:txEl>
                                          </p:spTgt>
                                        </p:tgtEl>
                                      </p:cBhvr>
                                    </p:animEffect>
                                  </p:childTnLst>
                                </p:cTn>
                              </p:par>
                              <p:par>
                                <p:cTn id="25" presetClass="entr" nodeType="withEffect" presetSubtype="0" presetID="9" grpId="1" fill="hold">
                                  <p:stCondLst>
                                    <p:cond delay="0"/>
                                  </p:stCondLst>
                                  <p:iterate type="el" backwards="0">
                                    <p:tmAbs val="0"/>
                                  </p:iterate>
                                  <p:childTnLst>
                                    <p:set>
                                      <p:cBhvr>
                                        <p:cTn id="26" fill="hold"/>
                                        <p:tgtEl>
                                          <p:spTgt spid="368">
                                            <p:txEl>
                                              <p:pRg st="5" end="5"/>
                                            </p:txEl>
                                          </p:spTgt>
                                        </p:tgtEl>
                                        <p:attrNameLst>
                                          <p:attrName>style.visibility</p:attrName>
                                        </p:attrNameLst>
                                      </p:cBhvr>
                                      <p:to>
                                        <p:strVal val="visible"/>
                                      </p:to>
                                    </p:set>
                                    <p:animEffect filter="dissolve" transition="in">
                                      <p:cBhvr>
                                        <p:cTn id="27" dur="500"/>
                                        <p:tgtEl>
                                          <p:spTgt spid="368">
                                            <p:txEl>
                                              <p:pRg st="5" end="5"/>
                                            </p:txEl>
                                          </p:spTgt>
                                        </p:tgtEl>
                                      </p:cBhvr>
                                    </p:animEffect>
                                  </p:childTnLst>
                                </p:cTn>
                              </p:par>
                              <p:par>
                                <p:cTn id="28" presetClass="entr" nodeType="withEffect" presetSubtype="0" presetID="9" grpId="1" fill="hold">
                                  <p:stCondLst>
                                    <p:cond delay="0"/>
                                  </p:stCondLst>
                                  <p:iterate type="el" backwards="0">
                                    <p:tmAbs val="0"/>
                                  </p:iterate>
                                  <p:childTnLst>
                                    <p:set>
                                      <p:cBhvr>
                                        <p:cTn id="29" fill="hold"/>
                                        <p:tgtEl>
                                          <p:spTgt spid="368">
                                            <p:txEl>
                                              <p:pRg st="6" end="6"/>
                                            </p:txEl>
                                          </p:spTgt>
                                        </p:tgtEl>
                                        <p:attrNameLst>
                                          <p:attrName>style.visibility</p:attrName>
                                        </p:attrNameLst>
                                      </p:cBhvr>
                                      <p:to>
                                        <p:strVal val="visible"/>
                                      </p:to>
                                    </p:set>
                                    <p:animEffect filter="dissolve" transition="in">
                                      <p:cBhvr>
                                        <p:cTn id="30" dur="500"/>
                                        <p:tgtEl>
                                          <p:spTgt spid="368">
                                            <p:txEl>
                                              <p:pRg st="6" end="6"/>
                                            </p:txEl>
                                          </p:spTgt>
                                        </p:tgtEl>
                                      </p:cBhvr>
                                    </p:animEffect>
                                  </p:childTnLst>
                                </p:cTn>
                              </p:par>
                              <p:par>
                                <p:cTn id="31" presetClass="entr" nodeType="withEffect" presetSubtype="0" presetID="9" grpId="1" fill="hold">
                                  <p:stCondLst>
                                    <p:cond delay="0"/>
                                  </p:stCondLst>
                                  <p:iterate type="el" backwards="0">
                                    <p:tmAbs val="0"/>
                                  </p:iterate>
                                  <p:childTnLst>
                                    <p:set>
                                      <p:cBhvr>
                                        <p:cTn id="32" fill="hold"/>
                                        <p:tgtEl>
                                          <p:spTgt spid="368">
                                            <p:txEl>
                                              <p:pRg st="7" end="7"/>
                                            </p:txEl>
                                          </p:spTgt>
                                        </p:tgtEl>
                                        <p:attrNameLst>
                                          <p:attrName>style.visibility</p:attrName>
                                        </p:attrNameLst>
                                      </p:cBhvr>
                                      <p:to>
                                        <p:strVal val="visible"/>
                                      </p:to>
                                    </p:set>
                                    <p:animEffect filter="dissolve" transition="in">
                                      <p:cBhvr>
                                        <p:cTn id="33" dur="500"/>
                                        <p:tgtEl>
                                          <p:spTgt spid="368">
                                            <p:txEl>
                                              <p:pRg st="7" end="7"/>
                                            </p:txEl>
                                          </p:spTgt>
                                        </p:tgtEl>
                                      </p:cBhvr>
                                    </p:animEffect>
                                  </p:childTnLst>
                                </p:cTn>
                              </p:par>
                              <p:par>
                                <p:cTn id="34" presetClass="entr" nodeType="withEffect" presetSubtype="0" presetID="9" grpId="1" fill="hold">
                                  <p:stCondLst>
                                    <p:cond delay="0"/>
                                  </p:stCondLst>
                                  <p:iterate type="el" backwards="0">
                                    <p:tmAbs val="0"/>
                                  </p:iterate>
                                  <p:childTnLst>
                                    <p:set>
                                      <p:cBhvr>
                                        <p:cTn id="35" fill="hold"/>
                                        <p:tgtEl>
                                          <p:spTgt spid="368">
                                            <p:txEl>
                                              <p:pRg st="8" end="8"/>
                                            </p:txEl>
                                          </p:spTgt>
                                        </p:tgtEl>
                                        <p:attrNameLst>
                                          <p:attrName>style.visibility</p:attrName>
                                        </p:attrNameLst>
                                      </p:cBhvr>
                                      <p:to>
                                        <p:strVal val="visible"/>
                                      </p:to>
                                    </p:set>
                                    <p:animEffect filter="dissolve" transition="in">
                                      <p:cBhvr>
                                        <p:cTn id="36" dur="500"/>
                                        <p:tgtEl>
                                          <p:spTgt spid="368">
                                            <p:txEl>
                                              <p:pRg st="8" end="8"/>
                                            </p:txEl>
                                          </p:spTgt>
                                        </p:tgtEl>
                                      </p:cBhvr>
                                    </p:animEffect>
                                  </p:childTnLst>
                                </p:cTn>
                              </p:par>
                            </p:childTnLst>
                          </p:cTn>
                        </p:par>
                        <p:par>
                          <p:cTn id="37" fill="hold">
                            <p:stCondLst>
                              <p:cond delay="500"/>
                            </p:stCondLst>
                            <p:childTnLst>
                              <p:par>
                                <p:cTn id="38" presetClass="entr" nodeType="afterEffect" presetID="9" grpId="2" fill="hold">
                                  <p:stCondLst>
                                    <p:cond delay="0"/>
                                  </p:stCondLst>
                                  <p:iterate type="el" backwards="0">
                                    <p:tmAbs val="0"/>
                                  </p:iterate>
                                  <p:childTnLst>
                                    <p:set>
                                      <p:cBhvr>
                                        <p:cTn id="39" fill="hold"/>
                                        <p:tgtEl>
                                          <p:spTgt spid="372"/>
                                        </p:tgtEl>
                                        <p:attrNameLst>
                                          <p:attrName>style.visibility</p:attrName>
                                        </p:attrNameLst>
                                      </p:cBhvr>
                                      <p:to>
                                        <p:strVal val="visible"/>
                                      </p:to>
                                    </p:set>
                                    <p:animEffect filter="dissolve" transition="in">
                                      <p:cBhvr>
                                        <p:cTn id="40" dur="500"/>
                                        <p:tgtEl>
                                          <p:spTgt spid="372"/>
                                        </p:tgtEl>
                                      </p:cBhvr>
                                    </p:animEffect>
                                  </p:childTnLst>
                                </p:cTn>
                              </p:par>
                            </p:childTnLst>
                          </p:cTn>
                        </p:par>
                        <p:par>
                          <p:cTn id="41" fill="hold">
                            <p:stCondLst>
                              <p:cond delay="1000"/>
                            </p:stCondLst>
                            <p:childTnLst>
                              <p:par>
                                <p:cTn id="42" presetClass="entr" nodeType="afterEffect" presetID="9" grpId="3" fill="hold">
                                  <p:stCondLst>
                                    <p:cond delay="0"/>
                                  </p:stCondLst>
                                  <p:iterate type="el" backwards="0">
                                    <p:tmAbs val="0"/>
                                  </p:iterate>
                                  <p:childTnLst>
                                    <p:set>
                                      <p:cBhvr>
                                        <p:cTn id="43" fill="hold"/>
                                        <p:tgtEl>
                                          <p:spTgt spid="371"/>
                                        </p:tgtEl>
                                        <p:attrNameLst>
                                          <p:attrName>style.visibility</p:attrName>
                                        </p:attrNameLst>
                                      </p:cBhvr>
                                      <p:to>
                                        <p:strVal val="visible"/>
                                      </p:to>
                                    </p:set>
                                    <p:animEffect filter="dissolve" transition="in">
                                      <p:cBhvr>
                                        <p:cTn id="44" dur="5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68" grpId="1"/>
      <p:bldP build="whole" bldLvl="1" animBg="1" rev="0" advAuto="0" spid="371" grpId="3"/>
      <p:bldP build="whole" bldLvl="1" animBg="1" rev="0" advAuto="0" spid="372" grpId="2"/>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itle 1"/>
          <p:cNvSpPr txBox="1"/>
          <p:nvPr>
            <p:ph type="title"/>
          </p:nvPr>
        </p:nvSpPr>
        <p:spPr>
          <a:xfrm>
            <a:off x="1228254" y="1437411"/>
            <a:ext cx="21703164" cy="1748676"/>
          </a:xfrm>
          <a:prstGeom prst="rect">
            <a:avLst/>
          </a:prstGeom>
        </p:spPr>
        <p:txBody>
          <a:bodyPr/>
          <a:lstStyle/>
          <a:p>
            <a:pPr/>
            <a:r>
              <a:t>Compiling to NISQ Devices</a:t>
            </a:r>
          </a:p>
        </p:txBody>
      </p:sp>
      <p:sp>
        <p:nvSpPr>
          <p:cNvPr id="375" name="Content Placeholder 2"/>
          <p:cNvSpPr txBox="1"/>
          <p:nvPr>
            <p:ph type="body" idx="1"/>
          </p:nvPr>
        </p:nvSpPr>
        <p:spPr>
          <a:xfrm>
            <a:off x="1217404" y="3243167"/>
            <a:ext cx="21714016" cy="9033499"/>
          </a:xfrm>
          <a:prstGeom prst="rect">
            <a:avLst/>
          </a:prstGeom>
        </p:spPr>
        <p:txBody>
          <a:bodyPr/>
          <a:lstStyle/>
          <a:p>
            <a:pPr/>
            <a:r>
              <a:t>Decomposition into elementary operations</a:t>
            </a:r>
          </a:p>
          <a:p>
            <a:pPr lvl="1">
              <a:spcBef>
                <a:spcPts val="0"/>
              </a:spcBef>
            </a:pPr>
            <a:r>
              <a:t>Single qubit gates </a:t>
            </a:r>
          </a:p>
          <a:p>
            <a:pPr lvl="1">
              <a:spcBef>
                <a:spcPts val="0"/>
              </a:spcBef>
            </a:pPr>
            <a:r>
              <a:t>Controlled Not (CNOT)</a:t>
            </a:r>
          </a:p>
          <a:p>
            <a:pPr lvl="1">
              <a:spcBef>
                <a:spcPts val="0"/>
              </a:spcBef>
            </a:pPr>
            <a:r>
              <a:t>Example: Toffoli gate</a:t>
            </a:r>
          </a:p>
          <a:p>
            <a:pPr lvl="1">
              <a:spcBef>
                <a:spcPts val="0"/>
              </a:spcBef>
            </a:pPr>
          </a:p>
          <a:p>
            <a:pPr marL="0" indent="0">
              <a:buSzTx/>
              <a:buFont typeface="Wingdings 2"/>
              <a:buNone/>
            </a:pPr>
          </a:p>
          <a:p>
            <a:pPr marL="0" indent="0">
              <a:buSzTx/>
              <a:buFont typeface="Wingdings 2"/>
              <a:buNone/>
            </a:pPr>
          </a:p>
          <a:p>
            <a:pPr/>
            <a:r>
              <a:t>Satisfying CNOT-Constraints</a:t>
            </a:r>
          </a:p>
          <a:p>
            <a:pPr lvl="1">
              <a:spcBef>
                <a:spcPts val="0"/>
              </a:spcBef>
            </a:pPr>
            <a:r>
              <a:t>Given by the architecture </a:t>
            </a:r>
          </a:p>
        </p:txBody>
      </p:sp>
      <p:sp>
        <p:nvSpPr>
          <p:cNvPr id="376" name="Text Placeholder 3"/>
          <p:cNvSpPr/>
          <p:nvPr>
            <p:ph type="body" idx="13"/>
          </p:nvPr>
        </p:nvSpPr>
        <p:spPr>
          <a:prstGeom prst="rect">
            <a:avLst/>
          </a:prstGeom>
        </p:spPr>
        <p:txBody>
          <a:bodyPr/>
          <a:lstStyle/>
          <a:p>
            <a:pPr marL="0" indent="0" defTabSz="1828800">
              <a:lnSpc>
                <a:spcPct val="83000"/>
              </a:lnSpc>
              <a:spcBef>
                <a:spcPts val="1600"/>
              </a:spcBef>
              <a:buSzTx/>
              <a:buFontTx/>
              <a:buNone/>
              <a:defRPr sz="1600">
                <a:latin typeface="Arial"/>
                <a:ea typeface="Arial"/>
                <a:cs typeface="Arial"/>
                <a:sym typeface="Arial"/>
              </a:defRPr>
            </a:pPr>
          </a:p>
        </p:txBody>
      </p:sp>
      <p:sp>
        <p:nvSpPr>
          <p:cNvPr id="377" name="Slide Number Placeholder 5"/>
          <p:cNvSpPr txBox="1"/>
          <p:nvPr>
            <p:ph type="sldNum" sz="quarter" idx="2"/>
          </p:nvPr>
        </p:nvSpPr>
        <p:spPr>
          <a:xfrm>
            <a:off x="22646931" y="12804334"/>
            <a:ext cx="478106" cy="466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8" name="Picture 4" descr="Picture 4"/>
          <p:cNvPicPr>
            <a:picLocks noChangeAspect="1"/>
          </p:cNvPicPr>
          <p:nvPr/>
        </p:nvPicPr>
        <p:blipFill>
          <a:blip r:embed="rId2">
            <a:extLst/>
          </a:blip>
          <a:stretch>
            <a:fillRect/>
          </a:stretch>
        </p:blipFill>
        <p:spPr>
          <a:xfrm>
            <a:off x="2316689" y="5796248"/>
            <a:ext cx="13030679" cy="2391459"/>
          </a:xfrm>
          <a:prstGeom prst="rect">
            <a:avLst/>
          </a:prstGeom>
          <a:ln w="12700">
            <a:miter lim="400000"/>
          </a:ln>
        </p:spPr>
      </p:pic>
      <p:pic>
        <p:nvPicPr>
          <p:cNvPr id="379" name="Picture 7" descr="Picture 7"/>
          <p:cNvPicPr>
            <a:picLocks noChangeAspect="1"/>
          </p:cNvPicPr>
          <p:nvPr/>
        </p:nvPicPr>
        <p:blipFill>
          <a:blip r:embed="rId3">
            <a:extLst/>
          </a:blip>
          <a:stretch>
            <a:fillRect/>
          </a:stretch>
        </p:blipFill>
        <p:spPr>
          <a:xfrm>
            <a:off x="6552000" y="9685881"/>
            <a:ext cx="17851080" cy="3218849"/>
          </a:xfrm>
          <a:prstGeom prst="rect">
            <a:avLst/>
          </a:prstGeom>
          <a:ln w="12700">
            <a:miter lim="400000"/>
          </a:ln>
        </p:spPr>
      </p:pic>
      <p:pic>
        <p:nvPicPr>
          <p:cNvPr id="380" name="Picture 8" descr="Picture 8"/>
          <p:cNvPicPr>
            <a:picLocks noChangeAspect="1"/>
          </p:cNvPicPr>
          <p:nvPr/>
        </p:nvPicPr>
        <p:blipFill>
          <a:blip r:embed="rId4">
            <a:extLst/>
          </a:blip>
          <a:stretch>
            <a:fillRect/>
          </a:stretch>
        </p:blipFill>
        <p:spPr>
          <a:xfrm>
            <a:off x="16001961" y="3388952"/>
            <a:ext cx="7317383" cy="487520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75">
                                            <p:bg/>
                                          </p:spTgt>
                                        </p:tgtEl>
                                        <p:attrNameLst>
                                          <p:attrName>style.visibility</p:attrName>
                                        </p:attrNameLst>
                                      </p:cBhvr>
                                      <p:to>
                                        <p:strVal val="visible"/>
                                      </p:to>
                                    </p:set>
                                    <p:animEffect filter="dissolve" transition="in">
                                      <p:cBhvr>
                                        <p:cTn id="7" dur="500"/>
                                        <p:tgtEl>
                                          <p:spTgt spid="37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75">
                                            <p:txEl>
                                              <p:pRg st="0" end="0"/>
                                            </p:txEl>
                                          </p:spTgt>
                                        </p:tgtEl>
                                        <p:attrNameLst>
                                          <p:attrName>style.visibility</p:attrName>
                                        </p:attrNameLst>
                                      </p:cBhvr>
                                      <p:to>
                                        <p:strVal val="visible"/>
                                      </p:to>
                                    </p:set>
                                    <p:animEffect filter="dissolve" transition="in">
                                      <p:cBhvr>
                                        <p:cTn id="10" dur="500"/>
                                        <p:tgtEl>
                                          <p:spTgt spid="375">
                                            <p:txEl>
                                              <p:pRg st="0" end="0"/>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375">
                                            <p:txEl>
                                              <p:pRg st="1" end="1"/>
                                            </p:txEl>
                                          </p:spTgt>
                                        </p:tgtEl>
                                        <p:attrNameLst>
                                          <p:attrName>style.visibility</p:attrName>
                                        </p:attrNameLst>
                                      </p:cBhvr>
                                      <p:to>
                                        <p:strVal val="visible"/>
                                      </p:to>
                                    </p:set>
                                    <p:animEffect filter="dissolve" transition="in">
                                      <p:cBhvr>
                                        <p:cTn id="13" dur="500"/>
                                        <p:tgtEl>
                                          <p:spTgt spid="375">
                                            <p:txEl>
                                              <p:pRg st="1" end="1"/>
                                            </p:txEl>
                                          </p:spTgt>
                                        </p:tgtEl>
                                      </p:cBhvr>
                                    </p:animEffect>
                                  </p:childTnLst>
                                </p:cTn>
                              </p:par>
                              <p:par>
                                <p:cTn id="14" presetClass="entr" nodeType="withEffect" presetSubtype="0" presetID="9" grpId="1" fill="hold">
                                  <p:stCondLst>
                                    <p:cond delay="0"/>
                                  </p:stCondLst>
                                  <p:iterate type="el" backwards="0">
                                    <p:tmAbs val="0"/>
                                  </p:iterate>
                                  <p:childTnLst>
                                    <p:set>
                                      <p:cBhvr>
                                        <p:cTn id="15" fill="hold"/>
                                        <p:tgtEl>
                                          <p:spTgt spid="375">
                                            <p:txEl>
                                              <p:pRg st="2" end="2"/>
                                            </p:txEl>
                                          </p:spTgt>
                                        </p:tgtEl>
                                        <p:attrNameLst>
                                          <p:attrName>style.visibility</p:attrName>
                                        </p:attrNameLst>
                                      </p:cBhvr>
                                      <p:to>
                                        <p:strVal val="visible"/>
                                      </p:to>
                                    </p:set>
                                    <p:animEffect filter="dissolve" transition="in">
                                      <p:cBhvr>
                                        <p:cTn id="16" dur="500"/>
                                        <p:tgtEl>
                                          <p:spTgt spid="375">
                                            <p:txEl>
                                              <p:pRg st="2" end="2"/>
                                            </p:txEl>
                                          </p:spTgt>
                                        </p:tgtEl>
                                      </p:cBhvr>
                                    </p:animEffect>
                                  </p:childTnLst>
                                </p:cTn>
                              </p:par>
                              <p:par>
                                <p:cTn id="17" presetClass="entr" nodeType="withEffect" presetSubtype="0" presetID="9" grpId="1" fill="hold">
                                  <p:stCondLst>
                                    <p:cond delay="0"/>
                                  </p:stCondLst>
                                  <p:iterate type="el" backwards="0">
                                    <p:tmAbs val="0"/>
                                  </p:iterate>
                                  <p:childTnLst>
                                    <p:set>
                                      <p:cBhvr>
                                        <p:cTn id="18" fill="hold"/>
                                        <p:tgtEl>
                                          <p:spTgt spid="375">
                                            <p:txEl>
                                              <p:pRg st="3" end="3"/>
                                            </p:txEl>
                                          </p:spTgt>
                                        </p:tgtEl>
                                        <p:attrNameLst>
                                          <p:attrName>style.visibility</p:attrName>
                                        </p:attrNameLst>
                                      </p:cBhvr>
                                      <p:to>
                                        <p:strVal val="visible"/>
                                      </p:to>
                                    </p:set>
                                    <p:animEffect filter="dissolve" transition="in">
                                      <p:cBhvr>
                                        <p:cTn id="19" dur="500"/>
                                        <p:tgtEl>
                                          <p:spTgt spid="375">
                                            <p:txEl>
                                              <p:pRg st="3" end="3"/>
                                            </p:txEl>
                                          </p:spTgt>
                                        </p:tgtEl>
                                      </p:cBhvr>
                                    </p:animEffect>
                                  </p:childTnLst>
                                </p:cTn>
                              </p:par>
                              <p:par>
                                <p:cTn id="20" presetClass="entr" nodeType="withEffect" presetSubtype="0" presetID="9" grpId="1" fill="hold">
                                  <p:stCondLst>
                                    <p:cond delay="0"/>
                                  </p:stCondLst>
                                  <p:iterate type="el" backwards="0">
                                    <p:tmAbs val="0"/>
                                  </p:iterate>
                                  <p:childTnLst>
                                    <p:set>
                                      <p:cBhvr>
                                        <p:cTn id="21" fill="hold"/>
                                        <p:tgtEl>
                                          <p:spTgt spid="375">
                                            <p:txEl>
                                              <p:pRg st="4" end="4"/>
                                            </p:txEl>
                                          </p:spTgt>
                                        </p:tgtEl>
                                        <p:attrNameLst>
                                          <p:attrName>style.visibility</p:attrName>
                                        </p:attrNameLst>
                                      </p:cBhvr>
                                      <p:to>
                                        <p:strVal val="visible"/>
                                      </p:to>
                                    </p:set>
                                    <p:animEffect filter="dissolve" transition="in">
                                      <p:cBhvr>
                                        <p:cTn id="22" dur="500"/>
                                        <p:tgtEl>
                                          <p:spTgt spid="37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1" fill="hold">
                                  <p:stCondLst>
                                    <p:cond delay="0"/>
                                  </p:stCondLst>
                                  <p:iterate type="el" backwards="0">
                                    <p:tmAbs val="0"/>
                                  </p:iterate>
                                  <p:childTnLst>
                                    <p:set>
                                      <p:cBhvr>
                                        <p:cTn id="26" fill="hold"/>
                                        <p:tgtEl>
                                          <p:spTgt spid="375">
                                            <p:txEl>
                                              <p:pRg st="5" end="5"/>
                                            </p:txEl>
                                          </p:spTgt>
                                        </p:tgtEl>
                                        <p:attrNameLst>
                                          <p:attrName>style.visibility</p:attrName>
                                        </p:attrNameLst>
                                      </p:cBhvr>
                                      <p:to>
                                        <p:strVal val="visible"/>
                                      </p:to>
                                    </p:set>
                                    <p:animEffect filter="dissolve" transition="in">
                                      <p:cBhvr>
                                        <p:cTn id="27" dur="500"/>
                                        <p:tgtEl>
                                          <p:spTgt spid="37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1" fill="hold">
                                  <p:stCondLst>
                                    <p:cond delay="0"/>
                                  </p:stCondLst>
                                  <p:iterate type="el" backwards="0">
                                    <p:tmAbs val="0"/>
                                  </p:iterate>
                                  <p:childTnLst>
                                    <p:set>
                                      <p:cBhvr>
                                        <p:cTn id="31" fill="hold"/>
                                        <p:tgtEl>
                                          <p:spTgt spid="375">
                                            <p:txEl>
                                              <p:pRg st="6" end="6"/>
                                            </p:txEl>
                                          </p:spTgt>
                                        </p:tgtEl>
                                        <p:attrNameLst>
                                          <p:attrName>style.visibility</p:attrName>
                                        </p:attrNameLst>
                                      </p:cBhvr>
                                      <p:to>
                                        <p:strVal val="visible"/>
                                      </p:to>
                                    </p:set>
                                    <p:animEffect filter="dissolve" transition="in">
                                      <p:cBhvr>
                                        <p:cTn id="32" dur="500"/>
                                        <p:tgtEl>
                                          <p:spTgt spid="37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1" fill="hold">
                                  <p:stCondLst>
                                    <p:cond delay="0"/>
                                  </p:stCondLst>
                                  <p:iterate type="el" backwards="0">
                                    <p:tmAbs val="0"/>
                                  </p:iterate>
                                  <p:childTnLst>
                                    <p:set>
                                      <p:cBhvr>
                                        <p:cTn id="36" fill="hold"/>
                                        <p:tgtEl>
                                          <p:spTgt spid="375">
                                            <p:txEl>
                                              <p:pRg st="7" end="7"/>
                                            </p:txEl>
                                          </p:spTgt>
                                        </p:tgtEl>
                                        <p:attrNameLst>
                                          <p:attrName>style.visibility</p:attrName>
                                        </p:attrNameLst>
                                      </p:cBhvr>
                                      <p:to>
                                        <p:strVal val="visible"/>
                                      </p:to>
                                    </p:set>
                                    <p:animEffect filter="dissolve" transition="in">
                                      <p:cBhvr>
                                        <p:cTn id="37" dur="500"/>
                                        <p:tgtEl>
                                          <p:spTgt spid="375">
                                            <p:txEl>
                                              <p:pRg st="7" end="7"/>
                                            </p:txEl>
                                          </p:spTgt>
                                        </p:tgtEl>
                                      </p:cBhvr>
                                    </p:animEffect>
                                  </p:childTnLst>
                                </p:cTn>
                              </p:par>
                              <p:par>
                                <p:cTn id="38" presetClass="entr" nodeType="withEffect" presetSubtype="0" presetID="9" grpId="1" fill="hold">
                                  <p:stCondLst>
                                    <p:cond delay="0"/>
                                  </p:stCondLst>
                                  <p:iterate type="el" backwards="0">
                                    <p:tmAbs val="0"/>
                                  </p:iterate>
                                  <p:childTnLst>
                                    <p:set>
                                      <p:cBhvr>
                                        <p:cTn id="39" fill="hold"/>
                                        <p:tgtEl>
                                          <p:spTgt spid="375">
                                            <p:txEl>
                                              <p:pRg st="8" end="8"/>
                                            </p:txEl>
                                          </p:spTgt>
                                        </p:tgtEl>
                                        <p:attrNameLst>
                                          <p:attrName>style.visibility</p:attrName>
                                        </p:attrNameLst>
                                      </p:cBhvr>
                                      <p:to>
                                        <p:strVal val="visible"/>
                                      </p:to>
                                    </p:set>
                                    <p:animEffect filter="dissolve" transition="in">
                                      <p:cBhvr>
                                        <p:cTn id="40" dur="500"/>
                                        <p:tgtEl>
                                          <p:spTgt spid="375">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2" fill="hold">
                                  <p:stCondLst>
                                    <p:cond delay="0"/>
                                  </p:stCondLst>
                                  <p:iterate type="el" backwards="0">
                                    <p:tmAbs val="0"/>
                                  </p:iterate>
                                  <p:childTnLst>
                                    <p:set>
                                      <p:cBhvr>
                                        <p:cTn id="44" fill="hold"/>
                                        <p:tgtEl>
                                          <p:spTgt spid="378"/>
                                        </p:tgtEl>
                                        <p:attrNameLst>
                                          <p:attrName>style.visibility</p:attrName>
                                        </p:attrNameLst>
                                      </p:cBhvr>
                                      <p:to>
                                        <p:strVal val="visible"/>
                                      </p:to>
                                    </p:set>
                                    <p:animEffect filter="dissolve" transition="in">
                                      <p:cBhvr>
                                        <p:cTn id="45" dur="500"/>
                                        <p:tgtEl>
                                          <p:spTgt spid="378"/>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ID="9" grpId="3" fill="hold">
                                  <p:stCondLst>
                                    <p:cond delay="0"/>
                                  </p:stCondLst>
                                  <p:iterate type="el" backwards="0">
                                    <p:tmAbs val="0"/>
                                  </p:iterate>
                                  <p:childTnLst>
                                    <p:set>
                                      <p:cBhvr>
                                        <p:cTn id="49" fill="hold"/>
                                        <p:tgtEl>
                                          <p:spTgt spid="379"/>
                                        </p:tgtEl>
                                        <p:attrNameLst>
                                          <p:attrName>style.visibility</p:attrName>
                                        </p:attrNameLst>
                                      </p:cBhvr>
                                      <p:to>
                                        <p:strVal val="visible"/>
                                      </p:to>
                                    </p:set>
                                    <p:animEffect filter="dissolve" transition="in">
                                      <p:cBhvr>
                                        <p:cTn id="50" dur="500"/>
                                        <p:tgtEl>
                                          <p:spTgt spid="379"/>
                                        </p:tgtEl>
                                      </p:cBhvr>
                                    </p:animEffect>
                                  </p:childTnLst>
                                </p:cTn>
                              </p:par>
                            </p:childTnLst>
                          </p:cTn>
                        </p:par>
                        <p:par>
                          <p:cTn id="51" fill="hold">
                            <p:stCondLst>
                              <p:cond delay="500"/>
                            </p:stCondLst>
                            <p:childTnLst>
                              <p:par>
                                <p:cTn id="52" presetClass="entr" nodeType="afterEffect" presetID="9" grpId="4" fill="hold">
                                  <p:stCondLst>
                                    <p:cond delay="0"/>
                                  </p:stCondLst>
                                  <p:iterate type="el" backwards="0">
                                    <p:tmAbs val="0"/>
                                  </p:iterate>
                                  <p:childTnLst>
                                    <p:set>
                                      <p:cBhvr>
                                        <p:cTn id="53" fill="hold"/>
                                        <p:tgtEl>
                                          <p:spTgt spid="380"/>
                                        </p:tgtEl>
                                        <p:attrNameLst>
                                          <p:attrName>style.visibility</p:attrName>
                                        </p:attrNameLst>
                                      </p:cBhvr>
                                      <p:to>
                                        <p:strVal val="visible"/>
                                      </p:to>
                                    </p:set>
                                    <p:animEffect filter="dissolve" transition="in">
                                      <p:cBhvr>
                                        <p:cTn id="54" dur="5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9" grpId="3"/>
      <p:bldP build="p" bldLvl="1" animBg="1" rev="0" advAuto="0" spid="375" grpId="1"/>
      <p:bldP build="whole" bldLvl="1" animBg="1" rev="0" advAuto="0" spid="378" grpId="2"/>
      <p:bldP build="whole" bldLvl="1" animBg="1" rev="0" advAuto="0" spid="380" grpId="4"/>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Content Placeholder 2"/>
          <p:cNvSpPr txBox="1"/>
          <p:nvPr>
            <p:ph type="body" idx="1"/>
          </p:nvPr>
        </p:nvSpPr>
        <p:spPr>
          <a:xfrm>
            <a:off x="1217404" y="3243167"/>
            <a:ext cx="21714016" cy="9033499"/>
          </a:xfrm>
          <a:prstGeom prst="rect">
            <a:avLst/>
          </a:prstGeom>
        </p:spPr>
        <p:txBody>
          <a:bodyPr/>
          <a:lstStyle/>
          <a:p>
            <a:pPr/>
            <a:r>
              <a:t>Map logic qubits to physical qubits</a:t>
            </a:r>
          </a:p>
          <a:p>
            <a:pPr/>
          </a:p>
          <a:p>
            <a:pPr/>
            <a:r>
              <a:t>Usually not possible to find such a mapping</a:t>
            </a:r>
          </a:p>
          <a:p>
            <a:pPr lvl="1">
              <a:spcBef>
                <a:spcPts val="0"/>
              </a:spcBef>
            </a:pPr>
            <a:r>
              <a:t>Mapping has to change dynamically</a:t>
            </a:r>
          </a:p>
          <a:p>
            <a:pPr lvl="1">
              <a:spcBef>
                <a:spcPts val="0"/>
              </a:spcBef>
            </a:pPr>
            <a:r>
              <a:t>Insert SWAP gates</a:t>
            </a:r>
          </a:p>
        </p:txBody>
      </p:sp>
      <p:sp>
        <p:nvSpPr>
          <p:cNvPr id="383" name="Title 1"/>
          <p:cNvSpPr txBox="1"/>
          <p:nvPr>
            <p:ph type="title"/>
          </p:nvPr>
        </p:nvSpPr>
        <p:spPr>
          <a:xfrm>
            <a:off x="1228254" y="1437411"/>
            <a:ext cx="21703164" cy="1748676"/>
          </a:xfrm>
          <a:prstGeom prst="rect">
            <a:avLst/>
          </a:prstGeom>
        </p:spPr>
        <p:txBody>
          <a:bodyPr/>
          <a:lstStyle/>
          <a:p>
            <a:pPr/>
            <a:r>
              <a:t>Satisfying CNOT-constraints</a:t>
            </a:r>
          </a:p>
        </p:txBody>
      </p:sp>
      <p:sp>
        <p:nvSpPr>
          <p:cNvPr id="384" name="Text Placeholder 3"/>
          <p:cNvSpPr/>
          <p:nvPr>
            <p:ph type="body" idx="13"/>
          </p:nvPr>
        </p:nvSpPr>
        <p:spPr>
          <a:prstGeom prst="rect">
            <a:avLst/>
          </a:prstGeom>
        </p:spPr>
        <p:txBody>
          <a:bodyPr/>
          <a:lstStyle/>
          <a:p>
            <a:pPr marL="0" indent="0" defTabSz="1828800">
              <a:lnSpc>
                <a:spcPct val="83000"/>
              </a:lnSpc>
              <a:spcBef>
                <a:spcPts val="1600"/>
              </a:spcBef>
              <a:buSzTx/>
              <a:buFontTx/>
              <a:buNone/>
              <a:defRPr sz="1600">
                <a:latin typeface="Arial"/>
                <a:ea typeface="Arial"/>
                <a:cs typeface="Arial"/>
                <a:sym typeface="Arial"/>
              </a:defRPr>
            </a:pPr>
          </a:p>
        </p:txBody>
      </p:sp>
      <p:sp>
        <p:nvSpPr>
          <p:cNvPr id="385" name="Slide Number Placeholder 5"/>
          <p:cNvSpPr txBox="1"/>
          <p:nvPr>
            <p:ph type="sldNum" sz="quarter" idx="2"/>
          </p:nvPr>
        </p:nvSpPr>
        <p:spPr>
          <a:xfrm>
            <a:off x="22646931" y="12804334"/>
            <a:ext cx="478106" cy="466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6" name="Picture 6" descr="Picture 6"/>
          <p:cNvPicPr>
            <a:picLocks noChangeAspect="1"/>
          </p:cNvPicPr>
          <p:nvPr/>
        </p:nvPicPr>
        <p:blipFill>
          <a:blip r:embed="rId2">
            <a:extLst/>
          </a:blip>
          <a:stretch>
            <a:fillRect/>
          </a:stretch>
        </p:blipFill>
        <p:spPr>
          <a:xfrm>
            <a:off x="6551773" y="9685881"/>
            <a:ext cx="17851081" cy="3218849"/>
          </a:xfrm>
          <a:prstGeom prst="rect">
            <a:avLst/>
          </a:prstGeom>
          <a:ln w="12700">
            <a:miter lim="400000"/>
          </a:ln>
        </p:spPr>
      </p:pic>
      <p:pic>
        <p:nvPicPr>
          <p:cNvPr id="387" name="Picture 7" descr="Picture 7"/>
          <p:cNvPicPr>
            <a:picLocks noChangeAspect="1"/>
          </p:cNvPicPr>
          <p:nvPr/>
        </p:nvPicPr>
        <p:blipFill>
          <a:blip r:embed="rId3">
            <a:extLst/>
          </a:blip>
          <a:stretch>
            <a:fillRect/>
          </a:stretch>
        </p:blipFill>
        <p:spPr>
          <a:xfrm>
            <a:off x="13257066" y="2407752"/>
            <a:ext cx="14503504" cy="6583500"/>
          </a:xfrm>
          <a:prstGeom prst="rect">
            <a:avLst/>
          </a:prstGeom>
          <a:ln w="12700">
            <a:miter lim="400000"/>
          </a:ln>
        </p:spPr>
      </p:pic>
      <p:sp>
        <p:nvSpPr>
          <p:cNvPr id="388" name="TextBox 14"/>
          <p:cNvSpPr txBox="1"/>
          <p:nvPr/>
        </p:nvSpPr>
        <p:spPr>
          <a:xfrm>
            <a:off x="16589198" y="5964575"/>
            <a:ext cx="982133" cy="1262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0" sz="7200">
                <a:solidFill>
                  <a:srgbClr val="92D050"/>
                </a:solidFill>
                <a:latin typeface="Wingdings"/>
                <a:ea typeface="Wingdings"/>
                <a:cs typeface="Wingdings"/>
                <a:sym typeface="Wingdings"/>
              </a:defRPr>
            </a:lvl1pPr>
          </a:lstStyle>
          <a:p>
            <a:pPr>
              <a:defRPr b="1">
                <a:latin typeface="Arial"/>
                <a:ea typeface="Arial"/>
                <a:cs typeface="Arial"/>
                <a:sym typeface="Arial"/>
              </a:defRPr>
            </a:pPr>
            <a:r>
              <a:rPr b="0">
                <a:latin typeface="Wingdings"/>
                <a:ea typeface="Wingdings"/>
                <a:cs typeface="Wingdings"/>
                <a:sym typeface="Wingdings"/>
              </a:rPr>
              <a:t>✓</a:t>
            </a:r>
          </a:p>
        </p:txBody>
      </p:sp>
      <p:sp>
        <p:nvSpPr>
          <p:cNvPr id="389" name="TextBox 15"/>
          <p:cNvSpPr txBox="1"/>
          <p:nvPr/>
        </p:nvSpPr>
        <p:spPr>
          <a:xfrm>
            <a:off x="17571330" y="4159651"/>
            <a:ext cx="982133" cy="1262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0" sz="7200">
                <a:solidFill>
                  <a:srgbClr val="92D050"/>
                </a:solidFill>
                <a:latin typeface="Wingdings"/>
                <a:ea typeface="Wingdings"/>
                <a:cs typeface="Wingdings"/>
                <a:sym typeface="Wingdings"/>
              </a:defRPr>
            </a:lvl1pPr>
          </a:lstStyle>
          <a:p>
            <a:pPr>
              <a:defRPr b="1">
                <a:latin typeface="Arial"/>
                <a:ea typeface="Arial"/>
                <a:cs typeface="Arial"/>
                <a:sym typeface="Arial"/>
              </a:defRPr>
            </a:pPr>
            <a:r>
              <a:rPr b="0">
                <a:latin typeface="Wingdings"/>
                <a:ea typeface="Wingdings"/>
                <a:cs typeface="Wingdings"/>
                <a:sym typeface="Wingdings"/>
              </a:rPr>
              <a:t>✓</a:t>
            </a:r>
          </a:p>
        </p:txBody>
      </p:sp>
      <p:sp>
        <p:nvSpPr>
          <p:cNvPr id="390" name="TextBox 16"/>
          <p:cNvSpPr txBox="1"/>
          <p:nvPr/>
        </p:nvSpPr>
        <p:spPr>
          <a:xfrm>
            <a:off x="18466060" y="6994744"/>
            <a:ext cx="880535" cy="1097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0" sz="7200">
                <a:solidFill>
                  <a:srgbClr val="FF0000"/>
                </a:solidFill>
                <a:latin typeface="Wingdings"/>
                <a:ea typeface="Wingdings"/>
                <a:cs typeface="Wingdings"/>
                <a:sym typeface="Wingdings"/>
              </a:defRPr>
            </a:lvl1pPr>
          </a:lstStyle>
          <a:p>
            <a:pPr>
              <a:defRPr b="1">
                <a:latin typeface="Arial"/>
                <a:ea typeface="Arial"/>
                <a:cs typeface="Arial"/>
                <a:sym typeface="Arial"/>
              </a:defRPr>
            </a:pPr>
            <a:r>
              <a:rPr b="0">
                <a:latin typeface="Wingdings"/>
                <a:ea typeface="Wingdings"/>
                <a:cs typeface="Wingdings"/>
                <a:sym typeface="Wingdings"/>
              </a:rPr>
              <a:t>✗</a:t>
            </a:r>
          </a:p>
        </p:txBody>
      </p:sp>
      <p:sp>
        <p:nvSpPr>
          <p:cNvPr id="391" name="TextBox 18"/>
          <p:cNvSpPr txBox="1"/>
          <p:nvPr/>
        </p:nvSpPr>
        <p:spPr>
          <a:xfrm>
            <a:off x="19405124" y="6052585"/>
            <a:ext cx="880535" cy="1097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0" sz="7200">
                <a:solidFill>
                  <a:srgbClr val="FF0000"/>
                </a:solidFill>
                <a:latin typeface="Wingdings"/>
                <a:ea typeface="Wingdings"/>
                <a:cs typeface="Wingdings"/>
                <a:sym typeface="Wingdings"/>
              </a:defRPr>
            </a:lvl1pPr>
          </a:lstStyle>
          <a:p>
            <a:pPr>
              <a:defRPr b="1">
                <a:latin typeface="Arial"/>
                <a:ea typeface="Arial"/>
                <a:cs typeface="Arial"/>
                <a:sym typeface="Arial"/>
              </a:defRPr>
            </a:pPr>
            <a:r>
              <a:rPr b="0">
                <a:latin typeface="Wingdings"/>
                <a:ea typeface="Wingdings"/>
                <a:cs typeface="Wingdings"/>
                <a:sym typeface="Wingdings"/>
              </a:rPr>
              <a:t>✗</a:t>
            </a:r>
          </a:p>
        </p:txBody>
      </p:sp>
      <p:sp>
        <p:nvSpPr>
          <p:cNvPr id="392" name="TextBox 20"/>
          <p:cNvSpPr txBox="1"/>
          <p:nvPr/>
        </p:nvSpPr>
        <p:spPr>
          <a:xfrm>
            <a:off x="20508816" y="7921252"/>
            <a:ext cx="982133" cy="12623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0" sz="7200">
                <a:solidFill>
                  <a:srgbClr val="92D050"/>
                </a:solidFill>
                <a:latin typeface="Wingdings"/>
                <a:ea typeface="Wingdings"/>
                <a:cs typeface="Wingdings"/>
                <a:sym typeface="Wingdings"/>
              </a:defRPr>
            </a:lvl1pPr>
          </a:lstStyle>
          <a:p>
            <a:pPr>
              <a:defRPr b="1">
                <a:latin typeface="Arial"/>
                <a:ea typeface="Arial"/>
                <a:cs typeface="Arial"/>
                <a:sym typeface="Arial"/>
              </a:defRPr>
            </a:pPr>
            <a:r>
              <a:rPr b="0">
                <a:latin typeface="Wingdings"/>
                <a:ea typeface="Wingdings"/>
                <a:cs typeface="Wingdings"/>
                <a:sym typeface="Wingdings"/>
              </a:rPr>
              <a:t>✓</a:t>
            </a:r>
          </a:p>
        </p:txBody>
      </p:sp>
      <p:sp>
        <p:nvSpPr>
          <p:cNvPr id="393" name="TextBox 21"/>
          <p:cNvSpPr txBox="1"/>
          <p:nvPr/>
        </p:nvSpPr>
        <p:spPr>
          <a:xfrm>
            <a:off x="21447168" y="6993932"/>
            <a:ext cx="880535" cy="109728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b="0" sz="7200">
                <a:solidFill>
                  <a:srgbClr val="FF0000"/>
                </a:solidFill>
                <a:latin typeface="Wingdings"/>
                <a:ea typeface="Wingdings"/>
                <a:cs typeface="Wingdings"/>
                <a:sym typeface="Wingdings"/>
              </a:defRPr>
            </a:lvl1pPr>
          </a:lstStyle>
          <a:p>
            <a:pPr>
              <a:defRPr b="1">
                <a:latin typeface="Arial"/>
                <a:ea typeface="Arial"/>
                <a:cs typeface="Arial"/>
                <a:sym typeface="Arial"/>
              </a:defRPr>
            </a:pPr>
            <a:r>
              <a:rPr b="0">
                <a:latin typeface="Wingdings"/>
                <a:ea typeface="Wingdings"/>
                <a:cs typeface="Wingdings"/>
                <a:sym typeface="Wingdings"/>
              </a:rPr>
              <a:t>✗</a:t>
            </a:r>
          </a:p>
        </p:txBody>
      </p:sp>
      <p:sp>
        <p:nvSpPr>
          <p:cNvPr id="394" name="Rectangle 22"/>
          <p:cNvSpPr/>
          <p:nvPr/>
        </p:nvSpPr>
        <p:spPr>
          <a:xfrm>
            <a:off x="13516943" y="3186085"/>
            <a:ext cx="1664186" cy="5591893"/>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pic>
        <p:nvPicPr>
          <p:cNvPr id="395" name="Picture 4" descr="Picture 4"/>
          <p:cNvPicPr>
            <a:picLocks noChangeAspect="1"/>
          </p:cNvPicPr>
          <p:nvPr/>
        </p:nvPicPr>
        <p:blipFill>
          <a:blip r:embed="rId4">
            <a:extLst/>
          </a:blip>
          <a:stretch>
            <a:fillRect/>
          </a:stretch>
        </p:blipFill>
        <p:spPr>
          <a:xfrm>
            <a:off x="2157484" y="6993932"/>
            <a:ext cx="7086938" cy="2070750"/>
          </a:xfrm>
          <a:prstGeom prst="rect">
            <a:avLst/>
          </a:prstGeom>
          <a:ln w="12700">
            <a:miter lim="400000"/>
          </a:ln>
        </p:spPr>
      </p:pic>
      <p:pic>
        <p:nvPicPr>
          <p:cNvPr id="396" name="Picture 8" descr="Picture 8"/>
          <p:cNvPicPr>
            <a:picLocks noChangeAspect="1"/>
          </p:cNvPicPr>
          <p:nvPr/>
        </p:nvPicPr>
        <p:blipFill>
          <a:blip r:embed="rId5">
            <a:extLst/>
          </a:blip>
          <a:stretch>
            <a:fillRect/>
          </a:stretch>
        </p:blipFill>
        <p:spPr>
          <a:xfrm>
            <a:off x="2157484" y="6993929"/>
            <a:ext cx="9097652" cy="2070751"/>
          </a:xfrm>
          <a:prstGeom prst="rect">
            <a:avLst/>
          </a:prstGeom>
          <a:ln w="12700">
            <a:miter lim="400000"/>
          </a:ln>
        </p:spPr>
      </p:pic>
      <p:pic>
        <p:nvPicPr>
          <p:cNvPr id="397" name="Picture 9" descr="Picture 9"/>
          <p:cNvPicPr>
            <a:picLocks noChangeAspect="1"/>
          </p:cNvPicPr>
          <p:nvPr/>
        </p:nvPicPr>
        <p:blipFill>
          <a:blip r:embed="rId6">
            <a:extLst/>
          </a:blip>
          <a:stretch>
            <a:fillRect/>
          </a:stretch>
        </p:blipFill>
        <p:spPr>
          <a:xfrm>
            <a:off x="6552000" y="9684000"/>
            <a:ext cx="17841366" cy="3218401"/>
          </a:xfrm>
          <a:prstGeom prst="rect">
            <a:avLst/>
          </a:prstGeom>
          <a:ln w="12700">
            <a:miter lim="400000"/>
          </a:ln>
        </p:spPr>
      </p:pic>
      <p:pic>
        <p:nvPicPr>
          <p:cNvPr id="398" name="Picture 10" descr="Picture 10"/>
          <p:cNvPicPr>
            <a:picLocks noChangeAspect="1"/>
          </p:cNvPicPr>
          <p:nvPr/>
        </p:nvPicPr>
        <p:blipFill>
          <a:blip r:embed="rId7">
            <a:extLst/>
          </a:blip>
          <a:stretch>
            <a:fillRect/>
          </a:stretch>
        </p:blipFill>
        <p:spPr>
          <a:xfrm>
            <a:off x="6552000" y="9684000"/>
            <a:ext cx="17841366" cy="3218401"/>
          </a:xfrm>
          <a:prstGeom prst="rect">
            <a:avLst/>
          </a:prstGeom>
          <a:ln w="12700">
            <a:miter lim="400000"/>
          </a:ln>
        </p:spPr>
      </p:pic>
      <p:pic>
        <p:nvPicPr>
          <p:cNvPr id="399" name="Picture 11" descr="Picture 11"/>
          <p:cNvPicPr>
            <a:picLocks noChangeAspect="1"/>
          </p:cNvPicPr>
          <p:nvPr/>
        </p:nvPicPr>
        <p:blipFill>
          <a:blip r:embed="rId8">
            <a:extLst/>
          </a:blip>
          <a:stretch>
            <a:fillRect/>
          </a:stretch>
        </p:blipFill>
        <p:spPr>
          <a:xfrm>
            <a:off x="6552000" y="9684000"/>
            <a:ext cx="17841366" cy="3218401"/>
          </a:xfrm>
          <a:prstGeom prst="rect">
            <a:avLst/>
          </a:prstGeom>
          <a:ln w="12700">
            <a:miter lim="400000"/>
          </a:ln>
        </p:spPr>
      </p:pic>
      <p:pic>
        <p:nvPicPr>
          <p:cNvPr id="400" name="Picture 12" descr="Picture 12"/>
          <p:cNvPicPr>
            <a:picLocks noChangeAspect="1"/>
          </p:cNvPicPr>
          <p:nvPr/>
        </p:nvPicPr>
        <p:blipFill>
          <a:blip r:embed="rId9">
            <a:extLst/>
          </a:blip>
          <a:stretch>
            <a:fillRect/>
          </a:stretch>
        </p:blipFill>
        <p:spPr>
          <a:xfrm>
            <a:off x="6552000" y="9684000"/>
            <a:ext cx="17841366" cy="3218401"/>
          </a:xfrm>
          <a:prstGeom prst="rect">
            <a:avLst/>
          </a:prstGeom>
          <a:ln w="12700">
            <a:miter lim="400000"/>
          </a:ln>
        </p:spPr>
      </p:pic>
      <p:pic>
        <p:nvPicPr>
          <p:cNvPr id="401" name="Picture 19" descr="Picture 19"/>
          <p:cNvPicPr>
            <a:picLocks noChangeAspect="1"/>
          </p:cNvPicPr>
          <p:nvPr/>
        </p:nvPicPr>
        <p:blipFill>
          <a:blip r:embed="rId10">
            <a:extLst/>
          </a:blip>
          <a:stretch>
            <a:fillRect/>
          </a:stretch>
        </p:blipFill>
        <p:spPr>
          <a:xfrm>
            <a:off x="6552000" y="9684000"/>
            <a:ext cx="17841366" cy="3218401"/>
          </a:xfrm>
          <a:prstGeom prst="rect">
            <a:avLst/>
          </a:prstGeom>
          <a:ln w="12700">
            <a:miter lim="400000"/>
          </a:ln>
        </p:spPr>
      </p:pic>
      <p:pic>
        <p:nvPicPr>
          <p:cNvPr id="402" name="Picture 17" descr="Picture 17"/>
          <p:cNvPicPr>
            <a:picLocks noChangeAspect="1"/>
          </p:cNvPicPr>
          <p:nvPr/>
        </p:nvPicPr>
        <p:blipFill>
          <a:blip r:embed="rId11">
            <a:extLst/>
          </a:blip>
          <a:stretch>
            <a:fillRect/>
          </a:stretch>
        </p:blipFill>
        <p:spPr>
          <a:xfrm>
            <a:off x="6552000" y="9684000"/>
            <a:ext cx="17841366" cy="32184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82">
                                            <p:bg/>
                                          </p:spTgt>
                                        </p:tgtEl>
                                        <p:attrNameLst>
                                          <p:attrName>style.visibility</p:attrName>
                                        </p:attrNameLst>
                                      </p:cBhvr>
                                      <p:to>
                                        <p:strVal val="visible"/>
                                      </p:to>
                                    </p:set>
                                    <p:animEffect filter="dissolve" transition="in">
                                      <p:cBhvr>
                                        <p:cTn id="7" dur="500"/>
                                        <p:tgtEl>
                                          <p:spTgt spid="382">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382">
                                            <p:txEl>
                                              <p:pRg st="0" end="0"/>
                                            </p:txEl>
                                          </p:spTgt>
                                        </p:tgtEl>
                                        <p:attrNameLst>
                                          <p:attrName>style.visibility</p:attrName>
                                        </p:attrNameLst>
                                      </p:cBhvr>
                                      <p:to>
                                        <p:strVal val="visible"/>
                                      </p:to>
                                    </p:set>
                                    <p:animEffect filter="dissolve" transition="in">
                                      <p:cBhvr>
                                        <p:cTn id="10" dur="500"/>
                                        <p:tgtEl>
                                          <p:spTgt spid="38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xit" nodeType="clickEffect" presetID="9" grpId="2" fill="hold">
                                  <p:stCondLst>
                                    <p:cond delay="0"/>
                                  </p:stCondLst>
                                  <p:iterate type="el" backwards="0">
                                    <p:tmAbs val="0"/>
                                  </p:iterate>
                                  <p:childTnLst>
                                    <p:animEffect filter="dissolve" transition="out">
                                      <p:cBhvr>
                                        <p:cTn id="14" dur="500" fill="hold"/>
                                        <p:tgtEl>
                                          <p:spTgt spid="394"/>
                                        </p:tgtEl>
                                      </p:cBhvr>
                                    </p:animEffect>
                                    <p:set>
                                      <p:cBhvr>
                                        <p:cTn id="15" fill="hold">
                                          <p:stCondLst>
                                            <p:cond delay="499"/>
                                          </p:stCondLst>
                                        </p:cTn>
                                        <p:tgtEl>
                                          <p:spTgt spid="39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3" fill="hold">
                                  <p:stCondLst>
                                    <p:cond delay="0"/>
                                  </p:stCondLst>
                                  <p:iterate type="el" backwards="0">
                                    <p:tmAbs val="0"/>
                                  </p:iterate>
                                  <p:childTnLst>
                                    <p:set>
                                      <p:cBhvr>
                                        <p:cTn id="19" fill="hold"/>
                                        <p:tgtEl>
                                          <p:spTgt spid="388"/>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4" fill="hold">
                                  <p:stCondLst>
                                    <p:cond delay="0"/>
                                  </p:stCondLst>
                                  <p:iterate type="el" backwards="0">
                                    <p:tmAbs val="0"/>
                                  </p:iterate>
                                  <p:childTnLst>
                                    <p:set>
                                      <p:cBhvr>
                                        <p:cTn id="22" fill="hold"/>
                                        <p:tgtEl>
                                          <p:spTgt spid="3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5" fill="hold">
                                  <p:stCondLst>
                                    <p:cond delay="0"/>
                                  </p:stCondLst>
                                  <p:iterate type="el" backwards="0">
                                    <p:tmAbs val="0"/>
                                  </p:iterate>
                                  <p:childTnLst>
                                    <p:set>
                                      <p:cBhvr>
                                        <p:cTn id="26" fill="hold"/>
                                        <p:tgtEl>
                                          <p:spTgt spid="389"/>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6" fill="hold">
                                  <p:stCondLst>
                                    <p:cond delay="0"/>
                                  </p:stCondLst>
                                  <p:iterate type="el" backwards="0">
                                    <p:tmAbs val="0"/>
                                  </p:iterate>
                                  <p:childTnLst>
                                    <p:set>
                                      <p:cBhvr>
                                        <p:cTn id="29" fill="hold"/>
                                        <p:tgtEl>
                                          <p:spTgt spid="39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7" fill="hold">
                                  <p:stCondLst>
                                    <p:cond delay="0"/>
                                  </p:stCondLst>
                                  <p:iterate type="el" backwards="0">
                                    <p:tmAbs val="0"/>
                                  </p:iterate>
                                  <p:childTnLst>
                                    <p:set>
                                      <p:cBhvr>
                                        <p:cTn id="33" fill="hold"/>
                                        <p:tgtEl>
                                          <p:spTgt spid="390"/>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8" fill="hold">
                                  <p:stCondLst>
                                    <p:cond delay="0"/>
                                  </p:stCondLst>
                                  <p:iterate type="el" backwards="0">
                                    <p:tmAbs val="0"/>
                                  </p:iterate>
                                  <p:childTnLst>
                                    <p:set>
                                      <p:cBhvr>
                                        <p:cTn id="36" fill="hold"/>
                                        <p:tgtEl>
                                          <p:spTgt spid="3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391"/>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0" fill="hold">
                                  <p:stCondLst>
                                    <p:cond delay="0"/>
                                  </p:stCondLst>
                                  <p:iterate type="el" backwards="0">
                                    <p:tmAbs val="0"/>
                                  </p:iterate>
                                  <p:childTnLst>
                                    <p:set>
                                      <p:cBhvr>
                                        <p:cTn id="43" fill="hold"/>
                                        <p:tgtEl>
                                          <p:spTgt spid="40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0" presetID="1" grpId="11" fill="hold">
                                  <p:stCondLst>
                                    <p:cond delay="0"/>
                                  </p:stCondLst>
                                  <p:iterate type="el" backwards="0">
                                    <p:tmAbs val="0"/>
                                  </p:iterate>
                                  <p:childTnLst>
                                    <p:set>
                                      <p:cBhvr>
                                        <p:cTn id="47" fill="hold"/>
                                        <p:tgtEl>
                                          <p:spTgt spid="392"/>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2" fill="hold">
                                  <p:stCondLst>
                                    <p:cond delay="0"/>
                                  </p:stCondLst>
                                  <p:iterate type="el" backwards="0">
                                    <p:tmAbs val="0"/>
                                  </p:iterate>
                                  <p:childTnLst>
                                    <p:set>
                                      <p:cBhvr>
                                        <p:cTn id="50" fill="hold"/>
                                        <p:tgtEl>
                                          <p:spTgt spid="4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393"/>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4" fill="hold">
                                  <p:stCondLst>
                                    <p:cond delay="0"/>
                                  </p:stCondLst>
                                  <p:iterate type="el" backwards="0">
                                    <p:tmAbs val="0"/>
                                  </p:iterate>
                                  <p:childTnLst>
                                    <p:set>
                                      <p:cBhvr>
                                        <p:cTn id="57" fill="hold"/>
                                        <p:tgtEl>
                                          <p:spTgt spid="402"/>
                                        </p:tgtEl>
                                        <p:attrNameLst>
                                          <p:attrName>style.visibility</p:attrName>
                                        </p:attrNameLst>
                                      </p:cBhvr>
                                      <p:to>
                                        <p:strVal val="visible"/>
                                      </p:to>
                                    </p:set>
                                  </p:childTnLst>
                                </p:cTn>
                              </p:par>
                            </p:childTnLst>
                          </p:cTn>
                        </p:par>
                        <p:par>
                          <p:cTn id="58" fill="hold">
                            <p:stCondLst>
                              <p:cond delay="0"/>
                            </p:stCondLst>
                            <p:childTnLst>
                              <p:par>
                                <p:cTn id="59" presetClass="entr" nodeType="afterEffect" presetID="9" grpId="1" fill="hold">
                                  <p:stCondLst>
                                    <p:cond delay="0"/>
                                  </p:stCondLst>
                                  <p:iterate type="el" backwards="0">
                                    <p:tmAbs val="0"/>
                                  </p:iterate>
                                  <p:childTnLst>
                                    <p:set>
                                      <p:cBhvr>
                                        <p:cTn id="60" fill="hold"/>
                                        <p:tgtEl>
                                          <p:spTgt spid="382">
                                            <p:txEl>
                                              <p:pRg st="1" end="1"/>
                                            </p:txEl>
                                          </p:spTgt>
                                        </p:tgtEl>
                                        <p:attrNameLst>
                                          <p:attrName>style.visibility</p:attrName>
                                        </p:attrNameLst>
                                      </p:cBhvr>
                                      <p:to>
                                        <p:strVal val="visible"/>
                                      </p:to>
                                    </p:set>
                                    <p:animEffect filter="dissolve" transition="in">
                                      <p:cBhvr>
                                        <p:cTn id="61" dur="500"/>
                                        <p:tgtEl>
                                          <p:spTgt spid="382">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Class="entr" nodeType="clickEffect" presetID="9" grpId="1" fill="hold">
                                  <p:stCondLst>
                                    <p:cond delay="0"/>
                                  </p:stCondLst>
                                  <p:iterate type="el" backwards="0">
                                    <p:tmAbs val="0"/>
                                  </p:iterate>
                                  <p:childTnLst>
                                    <p:set>
                                      <p:cBhvr>
                                        <p:cTn id="65" fill="hold"/>
                                        <p:tgtEl>
                                          <p:spTgt spid="382">
                                            <p:txEl>
                                              <p:pRg st="2" end="2"/>
                                            </p:txEl>
                                          </p:spTgt>
                                        </p:tgtEl>
                                        <p:attrNameLst>
                                          <p:attrName>style.visibility</p:attrName>
                                        </p:attrNameLst>
                                      </p:cBhvr>
                                      <p:to>
                                        <p:strVal val="visible"/>
                                      </p:to>
                                    </p:set>
                                    <p:animEffect filter="dissolve" transition="in">
                                      <p:cBhvr>
                                        <p:cTn id="66" dur="500"/>
                                        <p:tgtEl>
                                          <p:spTgt spid="382">
                                            <p:txEl>
                                              <p:pRg st="2" end="2"/>
                                            </p:txEl>
                                          </p:spTgt>
                                        </p:tgtEl>
                                      </p:cBhvr>
                                    </p:animEffect>
                                  </p:childTnLst>
                                </p:cTn>
                              </p:par>
                              <p:par>
                                <p:cTn id="67" presetClass="entr" nodeType="withEffect" presetSubtype="0" presetID="9" grpId="1" fill="hold">
                                  <p:stCondLst>
                                    <p:cond delay="0"/>
                                  </p:stCondLst>
                                  <p:iterate type="el" backwards="0">
                                    <p:tmAbs val="0"/>
                                  </p:iterate>
                                  <p:childTnLst>
                                    <p:set>
                                      <p:cBhvr>
                                        <p:cTn id="68" fill="hold"/>
                                        <p:tgtEl>
                                          <p:spTgt spid="382">
                                            <p:txEl>
                                              <p:pRg st="3" end="3"/>
                                            </p:txEl>
                                          </p:spTgt>
                                        </p:tgtEl>
                                        <p:attrNameLst>
                                          <p:attrName>style.visibility</p:attrName>
                                        </p:attrNameLst>
                                      </p:cBhvr>
                                      <p:to>
                                        <p:strVal val="visible"/>
                                      </p:to>
                                    </p:set>
                                    <p:animEffect filter="dissolve" transition="in">
                                      <p:cBhvr>
                                        <p:cTn id="69" dur="500"/>
                                        <p:tgtEl>
                                          <p:spTgt spid="382">
                                            <p:txEl>
                                              <p:pRg st="3" end="3"/>
                                            </p:txEl>
                                          </p:spTgt>
                                        </p:tgtEl>
                                      </p:cBhvr>
                                    </p:animEffect>
                                  </p:childTnLst>
                                </p:cTn>
                              </p:par>
                              <p:par>
                                <p:cTn id="70" presetClass="entr" nodeType="withEffect" presetSubtype="0" presetID="9" grpId="1" fill="hold">
                                  <p:stCondLst>
                                    <p:cond delay="0"/>
                                  </p:stCondLst>
                                  <p:iterate type="el" backwards="0">
                                    <p:tmAbs val="0"/>
                                  </p:iterate>
                                  <p:childTnLst>
                                    <p:set>
                                      <p:cBhvr>
                                        <p:cTn id="71" fill="hold"/>
                                        <p:tgtEl>
                                          <p:spTgt spid="382">
                                            <p:txEl>
                                              <p:pRg st="4" end="4"/>
                                            </p:txEl>
                                          </p:spTgt>
                                        </p:tgtEl>
                                        <p:attrNameLst>
                                          <p:attrName>style.visibility</p:attrName>
                                        </p:attrNameLst>
                                      </p:cBhvr>
                                      <p:to>
                                        <p:strVal val="visible"/>
                                      </p:to>
                                    </p:set>
                                    <p:animEffect filter="dissolve" transition="in">
                                      <p:cBhvr>
                                        <p:cTn id="72" dur="500"/>
                                        <p:tgtEl>
                                          <p:spTgt spid="382">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Class="entr" nodeType="clickEffect" presetID="9" grpId="15" fill="hold">
                                  <p:stCondLst>
                                    <p:cond delay="0"/>
                                  </p:stCondLst>
                                  <p:iterate type="el" backwards="0">
                                    <p:tmAbs val="0"/>
                                  </p:iterate>
                                  <p:childTnLst>
                                    <p:set>
                                      <p:cBhvr>
                                        <p:cTn id="76" fill="hold"/>
                                        <p:tgtEl>
                                          <p:spTgt spid="395"/>
                                        </p:tgtEl>
                                        <p:attrNameLst>
                                          <p:attrName>style.visibility</p:attrName>
                                        </p:attrNameLst>
                                      </p:cBhvr>
                                      <p:to>
                                        <p:strVal val="visible"/>
                                      </p:to>
                                    </p:set>
                                    <p:animEffect filter="dissolve" transition="in">
                                      <p:cBhvr>
                                        <p:cTn id="77" dur="500"/>
                                        <p:tgtEl>
                                          <p:spTgt spid="395"/>
                                        </p:tgtEl>
                                      </p:cBhvr>
                                    </p:animEffect>
                                  </p:childTnLst>
                                </p:cTn>
                              </p:par>
                            </p:childTnLst>
                          </p:cTn>
                        </p:par>
                      </p:childTnLst>
                    </p:cTn>
                  </p:par>
                  <p:par>
                    <p:cTn id="78" fill="hold">
                      <p:stCondLst>
                        <p:cond delay="indefinite"/>
                      </p:stCondLst>
                      <p:childTnLst>
                        <p:par>
                          <p:cTn id="79" fill="hold">
                            <p:stCondLst>
                              <p:cond delay="0"/>
                            </p:stCondLst>
                            <p:childTnLst>
                              <p:par>
                                <p:cTn id="80" presetClass="entr" nodeType="clickEffect" presetID="9" grpId="16" fill="hold">
                                  <p:stCondLst>
                                    <p:cond delay="0"/>
                                  </p:stCondLst>
                                  <p:iterate type="el" backwards="0">
                                    <p:tmAbs val="0"/>
                                  </p:iterate>
                                  <p:childTnLst>
                                    <p:set>
                                      <p:cBhvr>
                                        <p:cTn id="81" fill="hold"/>
                                        <p:tgtEl>
                                          <p:spTgt spid="396"/>
                                        </p:tgtEl>
                                        <p:attrNameLst>
                                          <p:attrName>style.visibility</p:attrName>
                                        </p:attrNameLst>
                                      </p:cBhvr>
                                      <p:to>
                                        <p:strVal val="visible"/>
                                      </p:to>
                                    </p:set>
                                    <p:animEffect filter="dissolve" transition="in">
                                      <p:cBhvr>
                                        <p:cTn id="82" dur="5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2" grpId="14"/>
      <p:bldP build="whole" bldLvl="1" animBg="1" rev="0" advAuto="0" spid="394" grpId="2"/>
      <p:bldP build="whole" bldLvl="1" animBg="1" rev="0" advAuto="0" spid="390" grpId="7"/>
      <p:bldP build="whole" bldLvl="1" animBg="1" rev="0" advAuto="0" spid="397" grpId="4"/>
      <p:bldP build="whole" bldLvl="1" animBg="1" rev="0" advAuto="0" spid="389" grpId="5"/>
      <p:bldP build="whole" bldLvl="1" animBg="1" rev="0" advAuto="0" spid="388" grpId="3"/>
      <p:bldP build="whole" bldLvl="1" animBg="1" rev="0" advAuto="0" spid="398" grpId="6"/>
      <p:bldP build="whole" bldLvl="1" animBg="1" rev="0" advAuto="0" spid="399" grpId="8"/>
      <p:bldP build="whole" bldLvl="1" animBg="1" rev="0" advAuto="0" spid="391" grpId="9"/>
      <p:bldP build="whole" bldLvl="1" animBg="1" rev="0" advAuto="0" spid="392" grpId="11"/>
      <p:bldP build="whole" bldLvl="1" animBg="1" rev="0" advAuto="0" spid="395" grpId="15"/>
      <p:bldP build="whole" bldLvl="1" animBg="1" rev="0" advAuto="0" spid="393" grpId="13"/>
      <p:bldP build="whole" bldLvl="1" animBg="1" rev="0" advAuto="0" spid="396" grpId="16"/>
      <p:bldP build="whole" bldLvl="1" animBg="1" rev="0" advAuto="0" spid="400" grpId="10"/>
      <p:bldP build="p" bldLvl="1" animBg="1" rev="0" advAuto="0" spid="382" grpId="1"/>
      <p:bldP build="whole" bldLvl="1" animBg="1" rev="0" advAuto="0" spid="401" grpId="1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itle 1"/>
          <p:cNvSpPr txBox="1"/>
          <p:nvPr>
            <p:ph type="title"/>
          </p:nvPr>
        </p:nvSpPr>
        <p:spPr>
          <a:xfrm>
            <a:off x="1228254" y="1437411"/>
            <a:ext cx="21703164" cy="1748676"/>
          </a:xfrm>
          <a:prstGeom prst="rect">
            <a:avLst/>
          </a:prstGeom>
        </p:spPr>
        <p:txBody>
          <a:bodyPr/>
          <a:lstStyle/>
          <a:p>
            <a:pPr/>
            <a:r>
              <a:t>Naive Solution</a:t>
            </a:r>
          </a:p>
        </p:txBody>
      </p:sp>
      <p:sp>
        <p:nvSpPr>
          <p:cNvPr id="405" name="Content Placeholder 2"/>
          <p:cNvSpPr txBox="1"/>
          <p:nvPr>
            <p:ph type="body" idx="1"/>
          </p:nvPr>
        </p:nvSpPr>
        <p:spPr>
          <a:xfrm>
            <a:off x="1217404" y="3243167"/>
            <a:ext cx="21714016" cy="9033499"/>
          </a:xfrm>
          <a:prstGeom prst="rect">
            <a:avLst/>
          </a:prstGeom>
        </p:spPr>
        <p:txBody>
          <a:bodyPr/>
          <a:lstStyle/>
          <a:p>
            <a:pPr/>
          </a:p>
        </p:txBody>
      </p:sp>
      <p:sp>
        <p:nvSpPr>
          <p:cNvPr id="406" name="Text Placeholder 3"/>
          <p:cNvSpPr/>
          <p:nvPr>
            <p:ph type="body" idx="13"/>
          </p:nvPr>
        </p:nvSpPr>
        <p:spPr>
          <a:prstGeom prst="rect">
            <a:avLst/>
          </a:prstGeom>
        </p:spPr>
        <p:txBody>
          <a:bodyPr/>
          <a:lstStyle/>
          <a:p>
            <a:pPr marL="0" indent="0" defTabSz="1828800">
              <a:lnSpc>
                <a:spcPct val="83000"/>
              </a:lnSpc>
              <a:spcBef>
                <a:spcPts val="1600"/>
              </a:spcBef>
              <a:buSzTx/>
              <a:buFontTx/>
              <a:buNone/>
              <a:defRPr sz="1600">
                <a:latin typeface="Arial"/>
                <a:ea typeface="Arial"/>
                <a:cs typeface="Arial"/>
                <a:sym typeface="Arial"/>
              </a:defRPr>
            </a:pPr>
          </a:p>
        </p:txBody>
      </p:sp>
      <p:sp>
        <p:nvSpPr>
          <p:cNvPr id="407" name="Slide Number Placeholder 5"/>
          <p:cNvSpPr txBox="1"/>
          <p:nvPr>
            <p:ph type="sldNum" sz="quarter" idx="2"/>
          </p:nvPr>
        </p:nvSpPr>
        <p:spPr>
          <a:xfrm>
            <a:off x="22646931" y="12804334"/>
            <a:ext cx="478106" cy="466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8" name="Picture 8" descr="Picture 8"/>
          <p:cNvPicPr>
            <a:picLocks noChangeAspect="1"/>
          </p:cNvPicPr>
          <p:nvPr/>
        </p:nvPicPr>
        <p:blipFill>
          <a:blip r:embed="rId2">
            <a:extLst/>
          </a:blip>
          <a:stretch>
            <a:fillRect/>
          </a:stretch>
        </p:blipFill>
        <p:spPr>
          <a:xfrm>
            <a:off x="10238603" y="2703035"/>
            <a:ext cx="13679441" cy="5766751"/>
          </a:xfrm>
          <a:prstGeom prst="rect">
            <a:avLst/>
          </a:prstGeom>
          <a:ln w="12700">
            <a:miter lim="400000"/>
          </a:ln>
        </p:spPr>
      </p:pic>
      <p:pic>
        <p:nvPicPr>
          <p:cNvPr id="409" name="Picture 9" descr="Picture 9"/>
          <p:cNvPicPr>
            <a:picLocks noChangeAspect="1"/>
          </p:cNvPicPr>
          <p:nvPr/>
        </p:nvPicPr>
        <p:blipFill>
          <a:blip r:embed="rId3">
            <a:extLst/>
          </a:blip>
          <a:srcRect l="12809" t="0" r="26170" b="0"/>
          <a:stretch>
            <a:fillRect/>
          </a:stretch>
        </p:blipFill>
        <p:spPr>
          <a:xfrm>
            <a:off x="1303129" y="2703034"/>
            <a:ext cx="7743826" cy="5766750"/>
          </a:xfrm>
          <a:prstGeom prst="rect">
            <a:avLst/>
          </a:prstGeom>
          <a:ln w="12700">
            <a:miter lim="400000"/>
          </a:ln>
        </p:spPr>
      </p:pic>
      <p:pic>
        <p:nvPicPr>
          <p:cNvPr id="410" name="Picture 10" descr="Picture 10"/>
          <p:cNvPicPr>
            <a:picLocks noChangeAspect="1"/>
          </p:cNvPicPr>
          <p:nvPr/>
        </p:nvPicPr>
        <p:blipFill>
          <a:blip r:embed="rId4">
            <a:extLst/>
          </a:blip>
          <a:stretch>
            <a:fillRect/>
          </a:stretch>
        </p:blipFill>
        <p:spPr>
          <a:xfrm>
            <a:off x="6552000" y="9684000"/>
            <a:ext cx="17841366" cy="3218401"/>
          </a:xfrm>
          <a:prstGeom prst="rect">
            <a:avLst/>
          </a:prstGeom>
          <a:ln w="12700">
            <a:miter lim="400000"/>
          </a:ln>
        </p:spPr>
      </p:pic>
      <p:pic>
        <p:nvPicPr>
          <p:cNvPr id="411" name="Picture 11" descr="Picture 11"/>
          <p:cNvPicPr>
            <a:picLocks noChangeAspect="1"/>
          </p:cNvPicPr>
          <p:nvPr/>
        </p:nvPicPr>
        <p:blipFill>
          <a:blip r:embed="rId5">
            <a:extLst/>
          </a:blip>
          <a:stretch>
            <a:fillRect/>
          </a:stretch>
        </p:blipFill>
        <p:spPr>
          <a:xfrm>
            <a:off x="6552000" y="9684000"/>
            <a:ext cx="17841366" cy="3218401"/>
          </a:xfrm>
          <a:prstGeom prst="rect">
            <a:avLst/>
          </a:prstGeom>
          <a:ln w="12700">
            <a:miter lim="400000"/>
          </a:ln>
        </p:spPr>
      </p:pic>
      <p:pic>
        <p:nvPicPr>
          <p:cNvPr id="412" name="Picture 12" descr="Picture 12"/>
          <p:cNvPicPr>
            <a:picLocks noChangeAspect="1"/>
          </p:cNvPicPr>
          <p:nvPr/>
        </p:nvPicPr>
        <p:blipFill>
          <a:blip r:embed="rId6">
            <a:extLst/>
          </a:blip>
          <a:stretch>
            <a:fillRect/>
          </a:stretch>
        </p:blipFill>
        <p:spPr>
          <a:xfrm>
            <a:off x="6552000" y="9684000"/>
            <a:ext cx="17841366" cy="3218401"/>
          </a:xfrm>
          <a:prstGeom prst="rect">
            <a:avLst/>
          </a:prstGeom>
          <a:ln w="12700">
            <a:miter lim="400000"/>
          </a:ln>
        </p:spPr>
      </p:pic>
      <p:pic>
        <p:nvPicPr>
          <p:cNvPr id="413" name="Picture 13" descr="Picture 13"/>
          <p:cNvPicPr>
            <a:picLocks noChangeAspect="1"/>
          </p:cNvPicPr>
          <p:nvPr/>
        </p:nvPicPr>
        <p:blipFill>
          <a:blip r:embed="rId7">
            <a:extLst/>
          </a:blip>
          <a:stretch>
            <a:fillRect/>
          </a:stretch>
        </p:blipFill>
        <p:spPr>
          <a:xfrm>
            <a:off x="6552000" y="9684000"/>
            <a:ext cx="17841366" cy="3218401"/>
          </a:xfrm>
          <a:prstGeom prst="rect">
            <a:avLst/>
          </a:prstGeom>
          <a:ln w="12700">
            <a:miter lim="400000"/>
          </a:ln>
        </p:spPr>
      </p:pic>
      <p:pic>
        <p:nvPicPr>
          <p:cNvPr id="414" name="Picture 14" descr="Picture 14"/>
          <p:cNvPicPr>
            <a:picLocks noChangeAspect="1"/>
          </p:cNvPicPr>
          <p:nvPr/>
        </p:nvPicPr>
        <p:blipFill>
          <a:blip r:embed="rId8">
            <a:extLst/>
          </a:blip>
          <a:stretch>
            <a:fillRect/>
          </a:stretch>
        </p:blipFill>
        <p:spPr>
          <a:xfrm>
            <a:off x="6552000" y="9684000"/>
            <a:ext cx="17841366" cy="3218401"/>
          </a:xfrm>
          <a:prstGeom prst="rect">
            <a:avLst/>
          </a:prstGeom>
          <a:ln w="12700">
            <a:miter lim="400000"/>
          </a:ln>
        </p:spPr>
      </p:pic>
      <p:pic>
        <p:nvPicPr>
          <p:cNvPr id="415" name="Picture 15" descr="Picture 15"/>
          <p:cNvPicPr>
            <a:picLocks noChangeAspect="1"/>
          </p:cNvPicPr>
          <p:nvPr/>
        </p:nvPicPr>
        <p:blipFill>
          <a:blip r:embed="rId9">
            <a:extLst/>
          </a:blip>
          <a:stretch>
            <a:fillRect/>
          </a:stretch>
        </p:blipFill>
        <p:spPr>
          <a:xfrm>
            <a:off x="6552000" y="9684000"/>
            <a:ext cx="17841366" cy="3218401"/>
          </a:xfrm>
          <a:prstGeom prst="rect">
            <a:avLst/>
          </a:prstGeom>
          <a:ln w="12700">
            <a:miter lim="400000"/>
          </a:ln>
        </p:spPr>
      </p:pic>
      <p:pic>
        <p:nvPicPr>
          <p:cNvPr id="416" name="Picture 16" descr="Picture 16"/>
          <p:cNvPicPr>
            <a:picLocks noChangeAspect="1"/>
          </p:cNvPicPr>
          <p:nvPr/>
        </p:nvPicPr>
        <p:blipFill>
          <a:blip r:embed="rId10">
            <a:extLst/>
          </a:blip>
          <a:stretch>
            <a:fillRect/>
          </a:stretch>
        </p:blipFill>
        <p:spPr>
          <a:xfrm>
            <a:off x="6552000" y="9684000"/>
            <a:ext cx="17841366" cy="3218401"/>
          </a:xfrm>
          <a:prstGeom prst="rect">
            <a:avLst/>
          </a:prstGeom>
          <a:ln w="12700">
            <a:miter lim="400000"/>
          </a:ln>
        </p:spPr>
      </p:pic>
      <p:pic>
        <p:nvPicPr>
          <p:cNvPr id="417" name="Picture 17" descr="Picture 17"/>
          <p:cNvPicPr>
            <a:picLocks noChangeAspect="1"/>
          </p:cNvPicPr>
          <p:nvPr/>
        </p:nvPicPr>
        <p:blipFill>
          <a:blip r:embed="rId11">
            <a:extLst/>
          </a:blip>
          <a:stretch>
            <a:fillRect/>
          </a:stretch>
        </p:blipFill>
        <p:spPr>
          <a:xfrm>
            <a:off x="6552000" y="9684000"/>
            <a:ext cx="17841366" cy="3218401"/>
          </a:xfrm>
          <a:prstGeom prst="rect">
            <a:avLst/>
          </a:prstGeom>
          <a:ln w="12700">
            <a:miter lim="400000"/>
          </a:ln>
        </p:spPr>
      </p:pic>
      <p:pic>
        <p:nvPicPr>
          <p:cNvPr id="418" name="Picture 18" descr="Picture 18"/>
          <p:cNvPicPr>
            <a:picLocks noChangeAspect="1"/>
          </p:cNvPicPr>
          <p:nvPr/>
        </p:nvPicPr>
        <p:blipFill>
          <a:blip r:embed="rId12">
            <a:extLst/>
          </a:blip>
          <a:stretch>
            <a:fillRect/>
          </a:stretch>
        </p:blipFill>
        <p:spPr>
          <a:xfrm>
            <a:off x="6552000" y="9684000"/>
            <a:ext cx="17841366" cy="3218401"/>
          </a:xfrm>
          <a:prstGeom prst="rect">
            <a:avLst/>
          </a:prstGeom>
          <a:ln w="12700">
            <a:miter lim="400000"/>
          </a:ln>
        </p:spPr>
      </p:pic>
      <p:pic>
        <p:nvPicPr>
          <p:cNvPr id="419" name="Picture 19" descr="Picture 19"/>
          <p:cNvPicPr>
            <a:picLocks noChangeAspect="1"/>
          </p:cNvPicPr>
          <p:nvPr/>
        </p:nvPicPr>
        <p:blipFill>
          <a:blip r:embed="rId13">
            <a:extLst/>
          </a:blip>
          <a:stretch>
            <a:fillRect/>
          </a:stretch>
        </p:blipFill>
        <p:spPr>
          <a:xfrm>
            <a:off x="6552000" y="9684000"/>
            <a:ext cx="17841366" cy="3218401"/>
          </a:xfrm>
          <a:prstGeom prst="rect">
            <a:avLst/>
          </a:prstGeom>
          <a:ln w="12700">
            <a:miter lim="400000"/>
          </a:ln>
        </p:spPr>
      </p:pic>
      <p:pic>
        <p:nvPicPr>
          <p:cNvPr id="420" name="Picture 20" descr="Picture 20"/>
          <p:cNvPicPr>
            <a:picLocks noChangeAspect="1"/>
          </p:cNvPicPr>
          <p:nvPr/>
        </p:nvPicPr>
        <p:blipFill>
          <a:blip r:embed="rId14">
            <a:extLst/>
          </a:blip>
          <a:stretch>
            <a:fillRect/>
          </a:stretch>
        </p:blipFill>
        <p:spPr>
          <a:xfrm>
            <a:off x="6552000" y="9684000"/>
            <a:ext cx="17841366" cy="3218401"/>
          </a:xfrm>
          <a:prstGeom prst="rect">
            <a:avLst/>
          </a:prstGeom>
          <a:ln w="12700">
            <a:miter lim="400000"/>
          </a:ln>
        </p:spPr>
      </p:pic>
      <p:pic>
        <p:nvPicPr>
          <p:cNvPr id="421" name="Picture 21" descr="Picture 21"/>
          <p:cNvPicPr>
            <a:picLocks noChangeAspect="1"/>
          </p:cNvPicPr>
          <p:nvPr/>
        </p:nvPicPr>
        <p:blipFill>
          <a:blip r:embed="rId15">
            <a:extLst/>
          </a:blip>
          <a:stretch>
            <a:fillRect/>
          </a:stretch>
        </p:blipFill>
        <p:spPr>
          <a:xfrm>
            <a:off x="6552000" y="9684000"/>
            <a:ext cx="17841366" cy="3218401"/>
          </a:xfrm>
          <a:prstGeom prst="rect">
            <a:avLst/>
          </a:prstGeom>
          <a:ln w="12700">
            <a:miter lim="400000"/>
          </a:ln>
        </p:spPr>
      </p:pic>
      <p:sp>
        <p:nvSpPr>
          <p:cNvPr id="422" name="Rectangle 23"/>
          <p:cNvSpPr/>
          <p:nvPr/>
        </p:nvSpPr>
        <p:spPr>
          <a:xfrm>
            <a:off x="2486025" y="3429000"/>
            <a:ext cx="828675" cy="4600574"/>
          </a:xfrm>
          <a:prstGeom prst="rect">
            <a:avLst/>
          </a:prstGeom>
          <a:ln w="25400">
            <a:solidFill>
              <a:srgbClr val="FF0000"/>
            </a:solidFill>
            <a:miter/>
          </a:ln>
        </p:spPr>
        <p:txBody>
          <a:bodyPr tIns="91439" bIns="91439" anchor="ctr"/>
          <a:lstStyle/>
          <a:p>
            <a:pPr defTabSz="1828800">
              <a:defRPr b="0" sz="3600">
                <a:solidFill>
                  <a:srgbClr val="FFFFFF"/>
                </a:solidFill>
                <a:latin typeface="Arial"/>
                <a:ea typeface="Arial"/>
                <a:cs typeface="Arial"/>
                <a:sym typeface="Arial"/>
              </a:defRPr>
            </a:pPr>
          </a:p>
        </p:txBody>
      </p:sp>
      <p:sp>
        <p:nvSpPr>
          <p:cNvPr id="423" name="Rectangle 30"/>
          <p:cNvSpPr/>
          <p:nvPr/>
        </p:nvSpPr>
        <p:spPr>
          <a:xfrm>
            <a:off x="3314700" y="3429000"/>
            <a:ext cx="828675" cy="4600574"/>
          </a:xfrm>
          <a:prstGeom prst="rect">
            <a:avLst/>
          </a:prstGeom>
          <a:ln w="25400">
            <a:solidFill>
              <a:srgbClr val="FF0000"/>
            </a:solidFill>
            <a:miter/>
          </a:ln>
        </p:spPr>
        <p:txBody>
          <a:bodyPr tIns="91439" bIns="91439" anchor="ctr"/>
          <a:lstStyle/>
          <a:p>
            <a:pPr defTabSz="1828800">
              <a:defRPr b="0" sz="3600">
                <a:solidFill>
                  <a:srgbClr val="FFFFFF"/>
                </a:solidFill>
                <a:latin typeface="Arial"/>
                <a:ea typeface="Arial"/>
                <a:cs typeface="Arial"/>
                <a:sym typeface="Arial"/>
              </a:defRPr>
            </a:pPr>
          </a:p>
        </p:txBody>
      </p:sp>
      <p:sp>
        <p:nvSpPr>
          <p:cNvPr id="424" name="Rectangle 31"/>
          <p:cNvSpPr/>
          <p:nvPr/>
        </p:nvSpPr>
        <p:spPr>
          <a:xfrm>
            <a:off x="4267325" y="3428998"/>
            <a:ext cx="828675" cy="4600574"/>
          </a:xfrm>
          <a:prstGeom prst="rect">
            <a:avLst/>
          </a:prstGeom>
          <a:ln w="25400">
            <a:solidFill>
              <a:srgbClr val="FF0000"/>
            </a:solidFill>
            <a:miter/>
          </a:ln>
        </p:spPr>
        <p:txBody>
          <a:bodyPr tIns="91439" bIns="91439" anchor="ctr"/>
          <a:lstStyle/>
          <a:p>
            <a:pPr defTabSz="1828800">
              <a:defRPr b="0" sz="3600">
                <a:solidFill>
                  <a:srgbClr val="FFFFFF"/>
                </a:solidFill>
                <a:latin typeface="Arial"/>
                <a:ea typeface="Arial"/>
                <a:cs typeface="Arial"/>
                <a:sym typeface="Arial"/>
              </a:defRPr>
            </a:pPr>
          </a:p>
        </p:txBody>
      </p:sp>
      <p:sp>
        <p:nvSpPr>
          <p:cNvPr id="425" name="Rectangle 32"/>
          <p:cNvSpPr/>
          <p:nvPr/>
        </p:nvSpPr>
        <p:spPr>
          <a:xfrm>
            <a:off x="5156587" y="3428996"/>
            <a:ext cx="828675" cy="4600574"/>
          </a:xfrm>
          <a:prstGeom prst="rect">
            <a:avLst/>
          </a:prstGeom>
          <a:ln w="25400">
            <a:solidFill>
              <a:srgbClr val="FF0000"/>
            </a:solidFill>
            <a:miter/>
          </a:ln>
        </p:spPr>
        <p:txBody>
          <a:bodyPr tIns="91439" bIns="91439" anchor="ctr"/>
          <a:lstStyle/>
          <a:p>
            <a:pPr defTabSz="1828800">
              <a:defRPr b="0" sz="3600">
                <a:solidFill>
                  <a:srgbClr val="FFFFFF"/>
                </a:solidFill>
                <a:latin typeface="Arial"/>
                <a:ea typeface="Arial"/>
                <a:cs typeface="Arial"/>
                <a:sym typeface="Arial"/>
              </a:defRPr>
            </a:pPr>
          </a:p>
        </p:txBody>
      </p:sp>
      <p:sp>
        <p:nvSpPr>
          <p:cNvPr id="426" name="Rectangle 33"/>
          <p:cNvSpPr/>
          <p:nvPr/>
        </p:nvSpPr>
        <p:spPr>
          <a:xfrm>
            <a:off x="6026925" y="3428994"/>
            <a:ext cx="828675" cy="4600575"/>
          </a:xfrm>
          <a:prstGeom prst="rect">
            <a:avLst/>
          </a:prstGeom>
          <a:ln w="25400">
            <a:solidFill>
              <a:srgbClr val="FF0000"/>
            </a:solidFill>
            <a:miter/>
          </a:ln>
        </p:spPr>
        <p:txBody>
          <a:bodyPr tIns="91439" bIns="91439" anchor="ctr"/>
          <a:lstStyle/>
          <a:p>
            <a:pPr defTabSz="1828800">
              <a:defRPr b="0" sz="3600">
                <a:solidFill>
                  <a:srgbClr val="FFFFFF"/>
                </a:solidFill>
                <a:latin typeface="Arial"/>
                <a:ea typeface="Arial"/>
                <a:cs typeface="Arial"/>
                <a:sym typeface="Arial"/>
              </a:defRPr>
            </a:pPr>
          </a:p>
        </p:txBody>
      </p:sp>
      <p:sp>
        <p:nvSpPr>
          <p:cNvPr id="427" name="Rectangle 34"/>
          <p:cNvSpPr/>
          <p:nvPr/>
        </p:nvSpPr>
        <p:spPr>
          <a:xfrm>
            <a:off x="6916187" y="3428992"/>
            <a:ext cx="828675" cy="4600574"/>
          </a:xfrm>
          <a:prstGeom prst="rect">
            <a:avLst/>
          </a:prstGeom>
          <a:ln w="25400">
            <a:solidFill>
              <a:srgbClr val="FF0000"/>
            </a:solidFill>
            <a:miter/>
          </a:ln>
        </p:spPr>
        <p:txBody>
          <a:bodyPr tIns="91439" bIns="91439" anchor="ctr"/>
          <a:lstStyle/>
          <a:p>
            <a:pPr defTabSz="1828800">
              <a:defRPr b="0" sz="3600">
                <a:solidFill>
                  <a:srgbClr val="FFFFFF"/>
                </a:solidFill>
                <a:latin typeface="Arial"/>
                <a:ea typeface="Arial"/>
                <a:cs typeface="Arial"/>
                <a:sym typeface="Arial"/>
              </a:defRPr>
            </a:pPr>
          </a:p>
        </p:txBody>
      </p:sp>
      <p:sp>
        <p:nvSpPr>
          <p:cNvPr id="428" name="Rectangle 35"/>
          <p:cNvSpPr/>
          <p:nvPr/>
        </p:nvSpPr>
        <p:spPr>
          <a:xfrm>
            <a:off x="21945598" y="3054755"/>
            <a:ext cx="2507107"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29" name="Rectangle 36"/>
          <p:cNvSpPr/>
          <p:nvPr/>
        </p:nvSpPr>
        <p:spPr>
          <a:xfrm>
            <a:off x="20983413" y="2526938"/>
            <a:ext cx="1540043" cy="5472113"/>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30" name="Rectangle 38"/>
          <p:cNvSpPr/>
          <p:nvPr/>
        </p:nvSpPr>
        <p:spPr>
          <a:xfrm>
            <a:off x="19997591" y="2993221"/>
            <a:ext cx="1540043"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31" name="Rectangle 39"/>
          <p:cNvSpPr/>
          <p:nvPr/>
        </p:nvSpPr>
        <p:spPr>
          <a:xfrm>
            <a:off x="19384145" y="2764165"/>
            <a:ext cx="1540043"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32" name="Rectangle 40"/>
          <p:cNvSpPr/>
          <p:nvPr/>
        </p:nvSpPr>
        <p:spPr>
          <a:xfrm>
            <a:off x="18535130" y="2707083"/>
            <a:ext cx="1540043"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33" name="Rectangle 41"/>
          <p:cNvSpPr/>
          <p:nvPr/>
        </p:nvSpPr>
        <p:spPr>
          <a:xfrm>
            <a:off x="17503227" y="2645953"/>
            <a:ext cx="1540043"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34" name="Rectangle 42"/>
          <p:cNvSpPr/>
          <p:nvPr/>
        </p:nvSpPr>
        <p:spPr>
          <a:xfrm>
            <a:off x="16717458" y="2757635"/>
            <a:ext cx="1540043"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35" name="Rectangle 43"/>
          <p:cNvSpPr/>
          <p:nvPr/>
        </p:nvSpPr>
        <p:spPr>
          <a:xfrm>
            <a:off x="15901384" y="2528741"/>
            <a:ext cx="1540043"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36" name="Rectangle 44"/>
          <p:cNvSpPr/>
          <p:nvPr/>
        </p:nvSpPr>
        <p:spPr>
          <a:xfrm>
            <a:off x="14860415" y="2993221"/>
            <a:ext cx="1540043"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37" name="Rectangle 45"/>
          <p:cNvSpPr/>
          <p:nvPr/>
        </p:nvSpPr>
        <p:spPr>
          <a:xfrm>
            <a:off x="14044342" y="2526938"/>
            <a:ext cx="1540043" cy="5472113"/>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38" name="Rectangle 46"/>
          <p:cNvSpPr/>
          <p:nvPr/>
        </p:nvSpPr>
        <p:spPr>
          <a:xfrm>
            <a:off x="12957319" y="2855697"/>
            <a:ext cx="1540043"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grpSp>
        <p:nvGrpSpPr>
          <p:cNvPr id="441" name="Rectangle 3"/>
          <p:cNvGrpSpPr/>
          <p:nvPr/>
        </p:nvGrpSpPr>
        <p:grpSpPr>
          <a:xfrm>
            <a:off x="7820128" y="6469626"/>
            <a:ext cx="10712161" cy="1601011"/>
            <a:chOff x="0" y="0"/>
            <a:chExt cx="10712160" cy="1601010"/>
          </a:xfrm>
        </p:grpSpPr>
        <p:sp>
          <p:nvSpPr>
            <p:cNvPr id="439" name="Rectangle"/>
            <p:cNvSpPr/>
            <p:nvPr/>
          </p:nvSpPr>
          <p:spPr>
            <a:xfrm>
              <a:off x="-1" y="-1"/>
              <a:ext cx="10712162" cy="1601012"/>
            </a:xfrm>
            <a:prstGeom prst="rect">
              <a:avLst/>
            </a:prstGeom>
            <a:solidFill>
              <a:srgbClr val="D9D9D9"/>
            </a:solidFill>
            <a:ln w="76200" cap="flat">
              <a:solidFill>
                <a:srgbClr val="000000"/>
              </a:solidFill>
              <a:prstDash val="solid"/>
              <a:miter lim="800000"/>
            </a:ln>
            <a:effectLst/>
          </p:spPr>
          <p:txBody>
            <a:bodyPr wrap="square" lIns="91439" tIns="91439" rIns="91439" bIns="91439" numCol="1" anchor="ctr">
              <a:noAutofit/>
            </a:bodyPr>
            <a:lstStyle/>
            <a:p>
              <a:pPr defTabSz="1828800">
                <a:defRPr sz="3600">
                  <a:solidFill>
                    <a:srgbClr val="003366"/>
                  </a:solidFill>
                  <a:latin typeface="Arial"/>
                  <a:ea typeface="Arial"/>
                  <a:cs typeface="Arial"/>
                  <a:sym typeface="Arial"/>
                </a:defRPr>
              </a:pPr>
            </a:p>
          </p:txBody>
        </p:sp>
        <p:sp>
          <p:nvSpPr>
            <p:cNvPr id="440" name="Finding an optimal solution is NP-complete!"/>
            <p:cNvSpPr txBox="1"/>
            <p:nvPr/>
          </p:nvSpPr>
          <p:spPr>
            <a:xfrm>
              <a:off x="-1" y="449843"/>
              <a:ext cx="10712162" cy="701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sz="3600">
                  <a:solidFill>
                    <a:srgbClr val="003366"/>
                  </a:solidFill>
                  <a:latin typeface="Arial"/>
                  <a:ea typeface="Arial"/>
                  <a:cs typeface="Arial"/>
                  <a:sym typeface="Arial"/>
                </a:defRPr>
              </a:lvl1pPr>
            </a:lstStyle>
            <a:p>
              <a:pPr/>
              <a:r>
                <a:t>Finding an optimal solution is NP-complete!</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22"/>
                                        </p:tgtEl>
                                        <p:attrNameLst>
                                          <p:attrName>style.visibility</p:attrName>
                                        </p:attrNameLst>
                                      </p:cBhvr>
                                      <p:to>
                                        <p:strVal val="visible"/>
                                      </p:to>
                                    </p:set>
                                    <p:animEffect filter="dissolve" transition="in">
                                      <p:cBhvr>
                                        <p:cTn id="7" dur="500"/>
                                        <p:tgtEl>
                                          <p:spTgt spid="422"/>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11"/>
                                        </p:tgtEl>
                                        <p:attrNameLst>
                                          <p:attrName>style.visibility</p:attrName>
                                        </p:attrNameLst>
                                      </p:cBhvr>
                                      <p:to>
                                        <p:strVal val="visible"/>
                                      </p:to>
                                    </p:set>
                                    <p:animEffect filter="dissolve" transition="in">
                                      <p:cBhvr>
                                        <p:cTn id="11" dur="500"/>
                                        <p:tgtEl>
                                          <p:spTgt spid="411"/>
                                        </p:tgtEl>
                                      </p:cBhvr>
                                    </p:animEffect>
                                  </p:childTnLst>
                                </p:cTn>
                              </p:par>
                            </p:childTnLst>
                          </p:cTn>
                        </p:par>
                      </p:childTnLst>
                    </p:cTn>
                  </p:par>
                  <p:par>
                    <p:cTn id="12" fill="hold">
                      <p:stCondLst>
                        <p:cond delay="indefinite"/>
                      </p:stCondLst>
                      <p:childTnLst>
                        <p:par>
                          <p:cTn id="13" fill="hold">
                            <p:stCondLst>
                              <p:cond delay="0"/>
                            </p:stCondLst>
                            <p:childTnLst>
                              <p:par>
                                <p:cTn id="14" presetClass="exit" nodeType="clickEffect" presetID="9" grpId="3" fill="hold">
                                  <p:stCondLst>
                                    <p:cond delay="0"/>
                                  </p:stCondLst>
                                  <p:iterate type="el" backwards="0">
                                    <p:tmAbs val="0"/>
                                  </p:iterate>
                                  <p:childTnLst>
                                    <p:animEffect filter="dissolve" transition="out">
                                      <p:cBhvr>
                                        <p:cTn id="15" dur="500" fill="hold"/>
                                        <p:tgtEl>
                                          <p:spTgt spid="438"/>
                                        </p:tgtEl>
                                      </p:cBhvr>
                                    </p:animEffect>
                                    <p:set>
                                      <p:cBhvr>
                                        <p:cTn id="16" fill="hold">
                                          <p:stCondLst>
                                            <p:cond delay="499"/>
                                          </p:stCondLst>
                                        </p:cTn>
                                        <p:tgtEl>
                                          <p:spTgt spid="43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ID="9" grpId="4" fill="hold">
                                  <p:stCondLst>
                                    <p:cond delay="0"/>
                                  </p:stCondLst>
                                  <p:iterate type="el" backwards="0">
                                    <p:tmAbs val="0"/>
                                  </p:iterate>
                                  <p:childTnLst>
                                    <p:animEffect filter="dissolve" transition="out">
                                      <p:cBhvr>
                                        <p:cTn id="20" dur="500" fill="hold"/>
                                        <p:tgtEl>
                                          <p:spTgt spid="422"/>
                                        </p:tgtEl>
                                      </p:cBhvr>
                                    </p:animEffect>
                                    <p:set>
                                      <p:cBhvr>
                                        <p:cTn id="21" fill="hold">
                                          <p:stCondLst>
                                            <p:cond delay="499"/>
                                          </p:stCondLst>
                                        </p:cTn>
                                        <p:tgtEl>
                                          <p:spTgt spid="422"/>
                                        </p:tgtEl>
                                        <p:attrNameLst>
                                          <p:attrName>style.visibility</p:attrName>
                                        </p:attrNameLst>
                                      </p:cBhvr>
                                      <p:to>
                                        <p:strVal val="hidden"/>
                                      </p:to>
                                    </p:set>
                                  </p:childTnLst>
                                </p:cTn>
                              </p:par>
                            </p:childTnLst>
                          </p:cTn>
                        </p:par>
                        <p:par>
                          <p:cTn id="22" fill="hold">
                            <p:stCondLst>
                              <p:cond delay="500"/>
                            </p:stCondLst>
                            <p:childTnLst>
                              <p:par>
                                <p:cTn id="23" presetClass="entr" nodeType="afterEffect" presetID="9" grpId="5" fill="hold">
                                  <p:stCondLst>
                                    <p:cond delay="0"/>
                                  </p:stCondLst>
                                  <p:iterate type="el" backwards="0">
                                    <p:tmAbs val="0"/>
                                  </p:iterate>
                                  <p:childTnLst>
                                    <p:set>
                                      <p:cBhvr>
                                        <p:cTn id="24" fill="hold"/>
                                        <p:tgtEl>
                                          <p:spTgt spid="423"/>
                                        </p:tgtEl>
                                        <p:attrNameLst>
                                          <p:attrName>style.visibility</p:attrName>
                                        </p:attrNameLst>
                                      </p:cBhvr>
                                      <p:to>
                                        <p:strVal val="visible"/>
                                      </p:to>
                                    </p:set>
                                    <p:animEffect filter="dissolve" transition="in">
                                      <p:cBhvr>
                                        <p:cTn id="25" dur="500"/>
                                        <p:tgtEl>
                                          <p:spTgt spid="423"/>
                                        </p:tgtEl>
                                      </p:cBhvr>
                                    </p:animEffect>
                                  </p:childTnLst>
                                </p:cTn>
                              </p:par>
                            </p:childTnLst>
                          </p:cTn>
                        </p:par>
                        <p:par>
                          <p:cTn id="26" fill="hold">
                            <p:stCondLst>
                              <p:cond delay="1000"/>
                            </p:stCondLst>
                            <p:childTnLst>
                              <p:par>
                                <p:cTn id="27" presetClass="entr" nodeType="afterEffect" presetID="9" grpId="6" fill="hold">
                                  <p:stCondLst>
                                    <p:cond delay="0"/>
                                  </p:stCondLst>
                                  <p:iterate type="el" backwards="0">
                                    <p:tmAbs val="0"/>
                                  </p:iterate>
                                  <p:childTnLst>
                                    <p:set>
                                      <p:cBhvr>
                                        <p:cTn id="28" fill="hold"/>
                                        <p:tgtEl>
                                          <p:spTgt spid="412"/>
                                        </p:tgtEl>
                                        <p:attrNameLst>
                                          <p:attrName>style.visibility</p:attrName>
                                        </p:attrNameLst>
                                      </p:cBhvr>
                                      <p:to>
                                        <p:strVal val="visible"/>
                                      </p:to>
                                    </p:set>
                                    <p:animEffect filter="dissolve" transition="in">
                                      <p:cBhvr>
                                        <p:cTn id="29" dur="500"/>
                                        <p:tgtEl>
                                          <p:spTgt spid="412"/>
                                        </p:tgtEl>
                                      </p:cBhvr>
                                    </p:animEffect>
                                  </p:childTnLst>
                                </p:cTn>
                              </p:par>
                            </p:childTnLst>
                          </p:cTn>
                        </p:par>
                      </p:childTnLst>
                    </p:cTn>
                  </p:par>
                  <p:par>
                    <p:cTn id="30" fill="hold">
                      <p:stCondLst>
                        <p:cond delay="indefinite"/>
                      </p:stCondLst>
                      <p:childTnLst>
                        <p:par>
                          <p:cTn id="31" fill="hold">
                            <p:stCondLst>
                              <p:cond delay="0"/>
                            </p:stCondLst>
                            <p:childTnLst>
                              <p:par>
                                <p:cTn id="32" presetClass="exit" nodeType="clickEffect" presetID="9" grpId="7" fill="hold">
                                  <p:stCondLst>
                                    <p:cond delay="0"/>
                                  </p:stCondLst>
                                  <p:iterate type="el" backwards="0">
                                    <p:tmAbs val="0"/>
                                  </p:iterate>
                                  <p:childTnLst>
                                    <p:animEffect filter="dissolve" transition="out">
                                      <p:cBhvr>
                                        <p:cTn id="33" dur="500" fill="hold"/>
                                        <p:tgtEl>
                                          <p:spTgt spid="437"/>
                                        </p:tgtEl>
                                      </p:cBhvr>
                                    </p:animEffect>
                                    <p:set>
                                      <p:cBhvr>
                                        <p:cTn id="34" fill="hold">
                                          <p:stCondLst>
                                            <p:cond delay="499"/>
                                          </p:stCondLst>
                                        </p:cTn>
                                        <p:tgtEl>
                                          <p:spTgt spid="43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Class="exit" nodeType="clickEffect" presetID="9" grpId="8" fill="hold">
                                  <p:stCondLst>
                                    <p:cond delay="0"/>
                                  </p:stCondLst>
                                  <p:iterate type="el" backwards="0">
                                    <p:tmAbs val="0"/>
                                  </p:iterate>
                                  <p:childTnLst>
                                    <p:animEffect filter="dissolve" transition="out">
                                      <p:cBhvr>
                                        <p:cTn id="38" dur="500" fill="hold"/>
                                        <p:tgtEl>
                                          <p:spTgt spid="423"/>
                                        </p:tgtEl>
                                      </p:cBhvr>
                                    </p:animEffect>
                                    <p:set>
                                      <p:cBhvr>
                                        <p:cTn id="39" fill="hold">
                                          <p:stCondLst>
                                            <p:cond delay="499"/>
                                          </p:stCondLst>
                                        </p:cTn>
                                        <p:tgtEl>
                                          <p:spTgt spid="423"/>
                                        </p:tgtEl>
                                        <p:attrNameLst>
                                          <p:attrName>style.visibility</p:attrName>
                                        </p:attrNameLst>
                                      </p:cBhvr>
                                      <p:to>
                                        <p:strVal val="hidden"/>
                                      </p:to>
                                    </p:set>
                                  </p:childTnLst>
                                </p:cTn>
                              </p:par>
                            </p:childTnLst>
                          </p:cTn>
                        </p:par>
                        <p:par>
                          <p:cTn id="40" fill="hold">
                            <p:stCondLst>
                              <p:cond delay="500"/>
                            </p:stCondLst>
                            <p:childTnLst>
                              <p:par>
                                <p:cTn id="41" presetClass="entr" nodeType="afterEffect" presetID="9" grpId="9" fill="hold">
                                  <p:stCondLst>
                                    <p:cond delay="0"/>
                                  </p:stCondLst>
                                  <p:iterate type="el" backwards="0">
                                    <p:tmAbs val="0"/>
                                  </p:iterate>
                                  <p:childTnLst>
                                    <p:set>
                                      <p:cBhvr>
                                        <p:cTn id="42" fill="hold"/>
                                        <p:tgtEl>
                                          <p:spTgt spid="424"/>
                                        </p:tgtEl>
                                        <p:attrNameLst>
                                          <p:attrName>style.visibility</p:attrName>
                                        </p:attrNameLst>
                                      </p:cBhvr>
                                      <p:to>
                                        <p:strVal val="visible"/>
                                      </p:to>
                                    </p:set>
                                    <p:animEffect filter="dissolve" transition="in">
                                      <p:cBhvr>
                                        <p:cTn id="43" dur="500"/>
                                        <p:tgtEl>
                                          <p:spTgt spid="424"/>
                                        </p:tgtEl>
                                      </p:cBhvr>
                                    </p:animEffect>
                                  </p:childTnLst>
                                </p:cTn>
                              </p:par>
                            </p:childTnLst>
                          </p:cTn>
                        </p:par>
                        <p:par>
                          <p:cTn id="44" fill="hold">
                            <p:stCondLst>
                              <p:cond delay="1000"/>
                            </p:stCondLst>
                            <p:childTnLst>
                              <p:par>
                                <p:cTn id="45" presetClass="entr" nodeType="afterEffect" presetID="9" grpId="10" fill="hold">
                                  <p:stCondLst>
                                    <p:cond delay="0"/>
                                  </p:stCondLst>
                                  <p:iterate type="el" backwards="0">
                                    <p:tmAbs val="0"/>
                                  </p:iterate>
                                  <p:childTnLst>
                                    <p:set>
                                      <p:cBhvr>
                                        <p:cTn id="46" fill="hold"/>
                                        <p:tgtEl>
                                          <p:spTgt spid="413"/>
                                        </p:tgtEl>
                                        <p:attrNameLst>
                                          <p:attrName>style.visibility</p:attrName>
                                        </p:attrNameLst>
                                      </p:cBhvr>
                                      <p:to>
                                        <p:strVal val="visible"/>
                                      </p:to>
                                    </p:set>
                                    <p:animEffect filter="dissolve" transition="in">
                                      <p:cBhvr>
                                        <p:cTn id="47" dur="500"/>
                                        <p:tgtEl>
                                          <p:spTgt spid="413"/>
                                        </p:tgtEl>
                                      </p:cBhvr>
                                    </p:animEffect>
                                  </p:childTnLst>
                                </p:cTn>
                              </p:par>
                            </p:childTnLst>
                          </p:cTn>
                        </p:par>
                      </p:childTnLst>
                    </p:cTn>
                  </p:par>
                  <p:par>
                    <p:cTn id="48" fill="hold">
                      <p:stCondLst>
                        <p:cond delay="indefinite"/>
                      </p:stCondLst>
                      <p:childTnLst>
                        <p:par>
                          <p:cTn id="49" fill="hold">
                            <p:stCondLst>
                              <p:cond delay="0"/>
                            </p:stCondLst>
                            <p:childTnLst>
                              <p:par>
                                <p:cTn id="50" presetClass="exit" nodeType="clickEffect" presetID="9" grpId="11" fill="hold">
                                  <p:stCondLst>
                                    <p:cond delay="0"/>
                                  </p:stCondLst>
                                  <p:iterate type="el" backwards="0">
                                    <p:tmAbs val="0"/>
                                  </p:iterate>
                                  <p:childTnLst>
                                    <p:animEffect filter="dissolve" transition="out">
                                      <p:cBhvr>
                                        <p:cTn id="51" dur="500" fill="hold"/>
                                        <p:tgtEl>
                                          <p:spTgt spid="436"/>
                                        </p:tgtEl>
                                      </p:cBhvr>
                                    </p:animEffect>
                                    <p:set>
                                      <p:cBhvr>
                                        <p:cTn id="52" fill="hold">
                                          <p:stCondLst>
                                            <p:cond delay="499"/>
                                          </p:stCondLst>
                                        </p:cTn>
                                        <p:tgtEl>
                                          <p:spTgt spid="436"/>
                                        </p:tgtEl>
                                        <p:attrNameLst>
                                          <p:attrName>style.visibility</p:attrName>
                                        </p:attrNameLst>
                                      </p:cBhvr>
                                      <p:to>
                                        <p:strVal val="hidden"/>
                                      </p:to>
                                    </p:set>
                                  </p:childTnLst>
                                </p:cTn>
                              </p:par>
                            </p:childTnLst>
                          </p:cTn>
                        </p:par>
                        <p:par>
                          <p:cTn id="53" fill="hold">
                            <p:stCondLst>
                              <p:cond delay="500"/>
                            </p:stCondLst>
                            <p:childTnLst>
                              <p:par>
                                <p:cTn id="54" presetClass="entr" nodeType="afterEffect" presetID="9" grpId="12" fill="hold">
                                  <p:stCondLst>
                                    <p:cond delay="0"/>
                                  </p:stCondLst>
                                  <p:iterate type="el" backwards="0">
                                    <p:tmAbs val="0"/>
                                  </p:iterate>
                                  <p:childTnLst>
                                    <p:set>
                                      <p:cBhvr>
                                        <p:cTn id="55" fill="hold"/>
                                        <p:tgtEl>
                                          <p:spTgt spid="414"/>
                                        </p:tgtEl>
                                        <p:attrNameLst>
                                          <p:attrName>style.visibility</p:attrName>
                                        </p:attrNameLst>
                                      </p:cBhvr>
                                      <p:to>
                                        <p:strVal val="visible"/>
                                      </p:to>
                                    </p:set>
                                    <p:animEffect filter="dissolve" transition="in">
                                      <p:cBhvr>
                                        <p:cTn id="56" dur="500"/>
                                        <p:tgtEl>
                                          <p:spTgt spid="414"/>
                                        </p:tgtEl>
                                      </p:cBhvr>
                                    </p:animEffect>
                                  </p:childTnLst>
                                </p:cTn>
                              </p:par>
                            </p:childTnLst>
                          </p:cTn>
                        </p:par>
                      </p:childTnLst>
                    </p:cTn>
                  </p:par>
                  <p:par>
                    <p:cTn id="57" fill="hold">
                      <p:stCondLst>
                        <p:cond delay="indefinite"/>
                      </p:stCondLst>
                      <p:childTnLst>
                        <p:par>
                          <p:cTn id="58" fill="hold">
                            <p:stCondLst>
                              <p:cond delay="0"/>
                            </p:stCondLst>
                            <p:childTnLst>
                              <p:par>
                                <p:cTn id="59" presetClass="exit" nodeType="clickEffect" presetID="9" grpId="13" fill="hold">
                                  <p:stCondLst>
                                    <p:cond delay="0"/>
                                  </p:stCondLst>
                                  <p:iterate type="el" backwards="0">
                                    <p:tmAbs val="0"/>
                                  </p:iterate>
                                  <p:childTnLst>
                                    <p:animEffect filter="dissolve" transition="out">
                                      <p:cBhvr>
                                        <p:cTn id="60" dur="500" fill="hold"/>
                                        <p:tgtEl>
                                          <p:spTgt spid="435"/>
                                        </p:tgtEl>
                                      </p:cBhvr>
                                    </p:animEffect>
                                    <p:set>
                                      <p:cBhvr>
                                        <p:cTn id="61" fill="hold">
                                          <p:stCondLst>
                                            <p:cond delay="499"/>
                                          </p:stCondLst>
                                        </p:cTn>
                                        <p:tgtEl>
                                          <p:spTgt spid="435"/>
                                        </p:tgtEl>
                                        <p:attrNameLst>
                                          <p:attrName>style.visibility</p:attrName>
                                        </p:attrNameLst>
                                      </p:cBhvr>
                                      <p:to>
                                        <p:strVal val="hidden"/>
                                      </p:to>
                                    </p:set>
                                  </p:childTnLst>
                                </p:cTn>
                              </p:par>
                            </p:childTnLst>
                          </p:cTn>
                        </p:par>
                        <p:par>
                          <p:cTn id="62" fill="hold">
                            <p:stCondLst>
                              <p:cond delay="500"/>
                            </p:stCondLst>
                            <p:childTnLst>
                              <p:par>
                                <p:cTn id="63" presetClass="entr" nodeType="afterEffect" presetID="9" grpId="14" fill="hold">
                                  <p:stCondLst>
                                    <p:cond delay="0"/>
                                  </p:stCondLst>
                                  <p:iterate type="el" backwards="0">
                                    <p:tmAbs val="0"/>
                                  </p:iterate>
                                  <p:childTnLst>
                                    <p:set>
                                      <p:cBhvr>
                                        <p:cTn id="64" fill="hold"/>
                                        <p:tgtEl>
                                          <p:spTgt spid="415"/>
                                        </p:tgtEl>
                                        <p:attrNameLst>
                                          <p:attrName>style.visibility</p:attrName>
                                        </p:attrNameLst>
                                      </p:cBhvr>
                                      <p:to>
                                        <p:strVal val="visible"/>
                                      </p:to>
                                    </p:set>
                                    <p:animEffect filter="dissolve" transition="in">
                                      <p:cBhvr>
                                        <p:cTn id="65" dur="500"/>
                                        <p:tgtEl>
                                          <p:spTgt spid="415"/>
                                        </p:tgtEl>
                                      </p:cBhvr>
                                    </p:animEffect>
                                  </p:childTnLst>
                                </p:cTn>
                              </p:par>
                            </p:childTnLst>
                          </p:cTn>
                        </p:par>
                      </p:childTnLst>
                    </p:cTn>
                  </p:par>
                  <p:par>
                    <p:cTn id="66" fill="hold">
                      <p:stCondLst>
                        <p:cond delay="indefinite"/>
                      </p:stCondLst>
                      <p:childTnLst>
                        <p:par>
                          <p:cTn id="67" fill="hold">
                            <p:stCondLst>
                              <p:cond delay="0"/>
                            </p:stCondLst>
                            <p:childTnLst>
                              <p:par>
                                <p:cTn id="68" presetClass="exit" nodeType="clickEffect" presetID="9" grpId="15" fill="hold">
                                  <p:stCondLst>
                                    <p:cond delay="0"/>
                                  </p:stCondLst>
                                  <p:iterate type="el" backwards="0">
                                    <p:tmAbs val="0"/>
                                  </p:iterate>
                                  <p:childTnLst>
                                    <p:animEffect filter="dissolve" transition="out">
                                      <p:cBhvr>
                                        <p:cTn id="69" dur="500" fill="hold"/>
                                        <p:tgtEl>
                                          <p:spTgt spid="434"/>
                                        </p:tgtEl>
                                      </p:cBhvr>
                                    </p:animEffect>
                                    <p:set>
                                      <p:cBhvr>
                                        <p:cTn id="70" fill="hold">
                                          <p:stCondLst>
                                            <p:cond delay="499"/>
                                          </p:stCondLst>
                                        </p:cTn>
                                        <p:tgtEl>
                                          <p:spTgt spid="43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Class="exit" nodeType="clickEffect" presetID="9" grpId="16" fill="hold">
                                  <p:stCondLst>
                                    <p:cond delay="0"/>
                                  </p:stCondLst>
                                  <p:iterate type="el" backwards="0">
                                    <p:tmAbs val="0"/>
                                  </p:iterate>
                                  <p:childTnLst>
                                    <p:animEffect filter="dissolve" transition="out">
                                      <p:cBhvr>
                                        <p:cTn id="74" dur="500" fill="hold"/>
                                        <p:tgtEl>
                                          <p:spTgt spid="424"/>
                                        </p:tgtEl>
                                      </p:cBhvr>
                                    </p:animEffect>
                                    <p:set>
                                      <p:cBhvr>
                                        <p:cTn id="75" fill="hold">
                                          <p:stCondLst>
                                            <p:cond delay="499"/>
                                          </p:stCondLst>
                                        </p:cTn>
                                        <p:tgtEl>
                                          <p:spTgt spid="424"/>
                                        </p:tgtEl>
                                        <p:attrNameLst>
                                          <p:attrName>style.visibility</p:attrName>
                                        </p:attrNameLst>
                                      </p:cBhvr>
                                      <p:to>
                                        <p:strVal val="hidden"/>
                                      </p:to>
                                    </p:set>
                                  </p:childTnLst>
                                </p:cTn>
                              </p:par>
                            </p:childTnLst>
                          </p:cTn>
                        </p:par>
                        <p:par>
                          <p:cTn id="76" fill="hold">
                            <p:stCondLst>
                              <p:cond delay="500"/>
                            </p:stCondLst>
                            <p:childTnLst>
                              <p:par>
                                <p:cTn id="77" presetClass="entr" nodeType="afterEffect" presetID="9" grpId="17" fill="hold">
                                  <p:stCondLst>
                                    <p:cond delay="0"/>
                                  </p:stCondLst>
                                  <p:iterate type="el" backwards="0">
                                    <p:tmAbs val="0"/>
                                  </p:iterate>
                                  <p:childTnLst>
                                    <p:set>
                                      <p:cBhvr>
                                        <p:cTn id="78" fill="hold"/>
                                        <p:tgtEl>
                                          <p:spTgt spid="425"/>
                                        </p:tgtEl>
                                        <p:attrNameLst>
                                          <p:attrName>style.visibility</p:attrName>
                                        </p:attrNameLst>
                                      </p:cBhvr>
                                      <p:to>
                                        <p:strVal val="visible"/>
                                      </p:to>
                                    </p:set>
                                    <p:animEffect filter="dissolve" transition="in">
                                      <p:cBhvr>
                                        <p:cTn id="79" dur="500"/>
                                        <p:tgtEl>
                                          <p:spTgt spid="425"/>
                                        </p:tgtEl>
                                      </p:cBhvr>
                                    </p:animEffect>
                                  </p:childTnLst>
                                </p:cTn>
                              </p:par>
                            </p:childTnLst>
                          </p:cTn>
                        </p:par>
                        <p:par>
                          <p:cTn id="80" fill="hold">
                            <p:stCondLst>
                              <p:cond delay="1000"/>
                            </p:stCondLst>
                            <p:childTnLst>
                              <p:par>
                                <p:cTn id="81" presetClass="entr" nodeType="afterEffect" presetID="9" grpId="18" fill="hold">
                                  <p:stCondLst>
                                    <p:cond delay="0"/>
                                  </p:stCondLst>
                                  <p:iterate type="el" backwards="0">
                                    <p:tmAbs val="0"/>
                                  </p:iterate>
                                  <p:childTnLst>
                                    <p:set>
                                      <p:cBhvr>
                                        <p:cTn id="82" fill="hold"/>
                                        <p:tgtEl>
                                          <p:spTgt spid="416"/>
                                        </p:tgtEl>
                                        <p:attrNameLst>
                                          <p:attrName>style.visibility</p:attrName>
                                        </p:attrNameLst>
                                      </p:cBhvr>
                                      <p:to>
                                        <p:strVal val="visible"/>
                                      </p:to>
                                    </p:set>
                                    <p:animEffect filter="dissolve" transition="in">
                                      <p:cBhvr>
                                        <p:cTn id="83" dur="500"/>
                                        <p:tgtEl>
                                          <p:spTgt spid="416"/>
                                        </p:tgtEl>
                                      </p:cBhvr>
                                    </p:animEffect>
                                  </p:childTnLst>
                                </p:cTn>
                              </p:par>
                            </p:childTnLst>
                          </p:cTn>
                        </p:par>
                      </p:childTnLst>
                    </p:cTn>
                  </p:par>
                  <p:par>
                    <p:cTn id="84" fill="hold">
                      <p:stCondLst>
                        <p:cond delay="indefinite"/>
                      </p:stCondLst>
                      <p:childTnLst>
                        <p:par>
                          <p:cTn id="85" fill="hold">
                            <p:stCondLst>
                              <p:cond delay="0"/>
                            </p:stCondLst>
                            <p:childTnLst>
                              <p:par>
                                <p:cTn id="86" presetClass="exit" nodeType="clickEffect" presetID="9" grpId="19" fill="hold">
                                  <p:stCondLst>
                                    <p:cond delay="0"/>
                                  </p:stCondLst>
                                  <p:iterate type="el" backwards="0">
                                    <p:tmAbs val="0"/>
                                  </p:iterate>
                                  <p:childTnLst>
                                    <p:animEffect filter="dissolve" transition="out">
                                      <p:cBhvr>
                                        <p:cTn id="87" dur="500" fill="hold"/>
                                        <p:tgtEl>
                                          <p:spTgt spid="433"/>
                                        </p:tgtEl>
                                      </p:cBhvr>
                                    </p:animEffect>
                                    <p:set>
                                      <p:cBhvr>
                                        <p:cTn id="88" fill="hold">
                                          <p:stCondLst>
                                            <p:cond delay="499"/>
                                          </p:stCondLst>
                                        </p:cTn>
                                        <p:tgtEl>
                                          <p:spTgt spid="433"/>
                                        </p:tgtEl>
                                        <p:attrNameLst>
                                          <p:attrName>style.visibility</p:attrName>
                                        </p:attrNameLst>
                                      </p:cBhvr>
                                      <p:to>
                                        <p:strVal val="hidden"/>
                                      </p:to>
                                    </p:set>
                                  </p:childTnLst>
                                </p:cTn>
                              </p:par>
                            </p:childTnLst>
                          </p:cTn>
                        </p:par>
                        <p:par>
                          <p:cTn id="89" fill="hold">
                            <p:stCondLst>
                              <p:cond delay="500"/>
                            </p:stCondLst>
                            <p:childTnLst>
                              <p:par>
                                <p:cTn id="90" presetClass="entr" nodeType="afterEffect" presetID="9" grpId="20" fill="hold">
                                  <p:stCondLst>
                                    <p:cond delay="0"/>
                                  </p:stCondLst>
                                  <p:iterate type="el" backwards="0">
                                    <p:tmAbs val="0"/>
                                  </p:iterate>
                                  <p:childTnLst>
                                    <p:set>
                                      <p:cBhvr>
                                        <p:cTn id="91" fill="hold"/>
                                        <p:tgtEl>
                                          <p:spTgt spid="417"/>
                                        </p:tgtEl>
                                        <p:attrNameLst>
                                          <p:attrName>style.visibility</p:attrName>
                                        </p:attrNameLst>
                                      </p:cBhvr>
                                      <p:to>
                                        <p:strVal val="visible"/>
                                      </p:to>
                                    </p:set>
                                    <p:animEffect filter="dissolve" transition="in">
                                      <p:cBhvr>
                                        <p:cTn id="92" dur="500"/>
                                        <p:tgtEl>
                                          <p:spTgt spid="417"/>
                                        </p:tgtEl>
                                      </p:cBhvr>
                                    </p:animEffect>
                                  </p:childTnLst>
                                </p:cTn>
                              </p:par>
                            </p:childTnLst>
                          </p:cTn>
                        </p:par>
                      </p:childTnLst>
                    </p:cTn>
                  </p:par>
                  <p:par>
                    <p:cTn id="93" fill="hold">
                      <p:stCondLst>
                        <p:cond delay="indefinite"/>
                      </p:stCondLst>
                      <p:childTnLst>
                        <p:par>
                          <p:cTn id="94" fill="hold">
                            <p:stCondLst>
                              <p:cond delay="0"/>
                            </p:stCondLst>
                            <p:childTnLst>
                              <p:par>
                                <p:cTn id="95" presetClass="exit" nodeType="clickEffect" presetID="9" grpId="21" fill="hold">
                                  <p:stCondLst>
                                    <p:cond delay="0"/>
                                  </p:stCondLst>
                                  <p:iterate type="el" backwards="0">
                                    <p:tmAbs val="0"/>
                                  </p:iterate>
                                  <p:childTnLst>
                                    <p:animEffect filter="dissolve" transition="out">
                                      <p:cBhvr>
                                        <p:cTn id="96" dur="500" fill="hold"/>
                                        <p:tgtEl>
                                          <p:spTgt spid="432"/>
                                        </p:tgtEl>
                                      </p:cBhvr>
                                    </p:animEffect>
                                    <p:set>
                                      <p:cBhvr>
                                        <p:cTn id="97" fill="hold">
                                          <p:stCondLst>
                                            <p:cond delay="499"/>
                                          </p:stCondLst>
                                        </p:cTn>
                                        <p:tgtEl>
                                          <p:spTgt spid="432"/>
                                        </p:tgtEl>
                                        <p:attrNameLst>
                                          <p:attrName>style.visibility</p:attrName>
                                        </p:attrNameLst>
                                      </p:cBhvr>
                                      <p:to>
                                        <p:strVal val="hidden"/>
                                      </p:to>
                                    </p:set>
                                  </p:childTnLst>
                                </p:cTn>
                              </p:par>
                            </p:childTnLst>
                          </p:cTn>
                        </p:par>
                        <p:par>
                          <p:cTn id="98" fill="hold">
                            <p:stCondLst>
                              <p:cond delay="500"/>
                            </p:stCondLst>
                            <p:childTnLst>
                              <p:par>
                                <p:cTn id="99" presetClass="entr" nodeType="afterEffect" presetID="9" grpId="22" fill="hold">
                                  <p:stCondLst>
                                    <p:cond delay="0"/>
                                  </p:stCondLst>
                                  <p:iterate type="el" backwards="0">
                                    <p:tmAbs val="0"/>
                                  </p:iterate>
                                  <p:childTnLst>
                                    <p:set>
                                      <p:cBhvr>
                                        <p:cTn id="100" fill="hold"/>
                                        <p:tgtEl>
                                          <p:spTgt spid="418"/>
                                        </p:tgtEl>
                                        <p:attrNameLst>
                                          <p:attrName>style.visibility</p:attrName>
                                        </p:attrNameLst>
                                      </p:cBhvr>
                                      <p:to>
                                        <p:strVal val="visible"/>
                                      </p:to>
                                    </p:set>
                                    <p:animEffect filter="dissolve" transition="in">
                                      <p:cBhvr>
                                        <p:cTn id="101" dur="500"/>
                                        <p:tgtEl>
                                          <p:spTgt spid="418"/>
                                        </p:tgtEl>
                                      </p:cBhvr>
                                    </p:animEffect>
                                  </p:childTnLst>
                                </p:cTn>
                              </p:par>
                            </p:childTnLst>
                          </p:cTn>
                        </p:par>
                      </p:childTnLst>
                    </p:cTn>
                  </p:par>
                  <p:par>
                    <p:cTn id="102" fill="hold">
                      <p:stCondLst>
                        <p:cond delay="indefinite"/>
                      </p:stCondLst>
                      <p:childTnLst>
                        <p:par>
                          <p:cTn id="103" fill="hold">
                            <p:stCondLst>
                              <p:cond delay="0"/>
                            </p:stCondLst>
                            <p:childTnLst>
                              <p:par>
                                <p:cTn id="104" presetClass="exit" nodeType="clickEffect" presetID="9" grpId="23" fill="hold">
                                  <p:stCondLst>
                                    <p:cond delay="0"/>
                                  </p:stCondLst>
                                  <p:iterate type="el" backwards="0">
                                    <p:tmAbs val="0"/>
                                  </p:iterate>
                                  <p:childTnLst>
                                    <p:animEffect filter="dissolve" transition="out">
                                      <p:cBhvr>
                                        <p:cTn id="105" dur="500" fill="hold"/>
                                        <p:tgtEl>
                                          <p:spTgt spid="431"/>
                                        </p:tgtEl>
                                      </p:cBhvr>
                                    </p:animEffect>
                                    <p:set>
                                      <p:cBhvr>
                                        <p:cTn id="106" fill="hold">
                                          <p:stCondLst>
                                            <p:cond delay="499"/>
                                          </p:stCondLst>
                                        </p:cTn>
                                        <p:tgtEl>
                                          <p:spTgt spid="431"/>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Class="exit" nodeType="clickEffect" presetID="9" grpId="24" fill="hold">
                                  <p:stCondLst>
                                    <p:cond delay="0"/>
                                  </p:stCondLst>
                                  <p:iterate type="el" backwards="0">
                                    <p:tmAbs val="0"/>
                                  </p:iterate>
                                  <p:childTnLst>
                                    <p:animEffect filter="dissolve" transition="out">
                                      <p:cBhvr>
                                        <p:cTn id="110" dur="500" fill="hold"/>
                                        <p:tgtEl>
                                          <p:spTgt spid="425"/>
                                        </p:tgtEl>
                                      </p:cBhvr>
                                    </p:animEffect>
                                    <p:set>
                                      <p:cBhvr>
                                        <p:cTn id="111" fill="hold">
                                          <p:stCondLst>
                                            <p:cond delay="499"/>
                                          </p:stCondLst>
                                        </p:cTn>
                                        <p:tgtEl>
                                          <p:spTgt spid="425"/>
                                        </p:tgtEl>
                                        <p:attrNameLst>
                                          <p:attrName>style.visibility</p:attrName>
                                        </p:attrNameLst>
                                      </p:cBhvr>
                                      <p:to>
                                        <p:strVal val="hidden"/>
                                      </p:to>
                                    </p:set>
                                  </p:childTnLst>
                                </p:cTn>
                              </p:par>
                            </p:childTnLst>
                          </p:cTn>
                        </p:par>
                        <p:par>
                          <p:cTn id="112" fill="hold">
                            <p:stCondLst>
                              <p:cond delay="500"/>
                            </p:stCondLst>
                            <p:childTnLst>
                              <p:par>
                                <p:cTn id="113" presetClass="entr" nodeType="afterEffect" presetID="9" grpId="25" fill="hold">
                                  <p:stCondLst>
                                    <p:cond delay="0"/>
                                  </p:stCondLst>
                                  <p:iterate type="el" backwards="0">
                                    <p:tmAbs val="0"/>
                                  </p:iterate>
                                  <p:childTnLst>
                                    <p:set>
                                      <p:cBhvr>
                                        <p:cTn id="114" fill="hold"/>
                                        <p:tgtEl>
                                          <p:spTgt spid="426"/>
                                        </p:tgtEl>
                                        <p:attrNameLst>
                                          <p:attrName>style.visibility</p:attrName>
                                        </p:attrNameLst>
                                      </p:cBhvr>
                                      <p:to>
                                        <p:strVal val="visible"/>
                                      </p:to>
                                    </p:set>
                                    <p:animEffect filter="dissolve" transition="in">
                                      <p:cBhvr>
                                        <p:cTn id="115" dur="500"/>
                                        <p:tgtEl>
                                          <p:spTgt spid="426"/>
                                        </p:tgtEl>
                                      </p:cBhvr>
                                    </p:animEffect>
                                  </p:childTnLst>
                                </p:cTn>
                              </p:par>
                            </p:childTnLst>
                          </p:cTn>
                        </p:par>
                        <p:par>
                          <p:cTn id="116" fill="hold">
                            <p:stCondLst>
                              <p:cond delay="1000"/>
                            </p:stCondLst>
                            <p:childTnLst>
                              <p:par>
                                <p:cTn id="117" presetClass="entr" nodeType="afterEffect" presetID="9" grpId="26" fill="hold">
                                  <p:stCondLst>
                                    <p:cond delay="0"/>
                                  </p:stCondLst>
                                  <p:iterate type="el" backwards="0">
                                    <p:tmAbs val="0"/>
                                  </p:iterate>
                                  <p:childTnLst>
                                    <p:set>
                                      <p:cBhvr>
                                        <p:cTn id="118" fill="hold"/>
                                        <p:tgtEl>
                                          <p:spTgt spid="419"/>
                                        </p:tgtEl>
                                        <p:attrNameLst>
                                          <p:attrName>style.visibility</p:attrName>
                                        </p:attrNameLst>
                                      </p:cBhvr>
                                      <p:to>
                                        <p:strVal val="visible"/>
                                      </p:to>
                                    </p:set>
                                    <p:animEffect filter="dissolve" transition="in">
                                      <p:cBhvr>
                                        <p:cTn id="119" dur="500"/>
                                        <p:tgtEl>
                                          <p:spTgt spid="419"/>
                                        </p:tgtEl>
                                      </p:cBhvr>
                                    </p:animEffect>
                                  </p:childTnLst>
                                </p:cTn>
                              </p:par>
                            </p:childTnLst>
                          </p:cTn>
                        </p:par>
                      </p:childTnLst>
                    </p:cTn>
                  </p:par>
                  <p:par>
                    <p:cTn id="120" fill="hold">
                      <p:stCondLst>
                        <p:cond delay="indefinite"/>
                      </p:stCondLst>
                      <p:childTnLst>
                        <p:par>
                          <p:cTn id="121" fill="hold">
                            <p:stCondLst>
                              <p:cond delay="0"/>
                            </p:stCondLst>
                            <p:childTnLst>
                              <p:par>
                                <p:cTn id="122" presetClass="exit" nodeType="clickEffect" presetID="9" grpId="27" fill="hold">
                                  <p:stCondLst>
                                    <p:cond delay="0"/>
                                  </p:stCondLst>
                                  <p:iterate type="el" backwards="0">
                                    <p:tmAbs val="0"/>
                                  </p:iterate>
                                  <p:childTnLst>
                                    <p:animEffect filter="dissolve" transition="out">
                                      <p:cBhvr>
                                        <p:cTn id="123" dur="500" fill="hold"/>
                                        <p:tgtEl>
                                          <p:spTgt spid="430"/>
                                        </p:tgtEl>
                                      </p:cBhvr>
                                    </p:animEffect>
                                    <p:set>
                                      <p:cBhvr>
                                        <p:cTn id="124" fill="hold">
                                          <p:stCondLst>
                                            <p:cond delay="499"/>
                                          </p:stCondLst>
                                        </p:cTn>
                                        <p:tgtEl>
                                          <p:spTgt spid="43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Class="exit" nodeType="clickEffect" presetID="9" grpId="28" fill="hold">
                                  <p:stCondLst>
                                    <p:cond delay="0"/>
                                  </p:stCondLst>
                                  <p:iterate type="el" backwards="0">
                                    <p:tmAbs val="0"/>
                                  </p:iterate>
                                  <p:childTnLst>
                                    <p:animEffect filter="dissolve" transition="out">
                                      <p:cBhvr>
                                        <p:cTn id="128" dur="500" fill="hold"/>
                                        <p:tgtEl>
                                          <p:spTgt spid="426"/>
                                        </p:tgtEl>
                                      </p:cBhvr>
                                    </p:animEffect>
                                    <p:set>
                                      <p:cBhvr>
                                        <p:cTn id="129" fill="hold">
                                          <p:stCondLst>
                                            <p:cond delay="499"/>
                                          </p:stCondLst>
                                        </p:cTn>
                                        <p:tgtEl>
                                          <p:spTgt spid="426"/>
                                        </p:tgtEl>
                                        <p:attrNameLst>
                                          <p:attrName>style.visibility</p:attrName>
                                        </p:attrNameLst>
                                      </p:cBhvr>
                                      <p:to>
                                        <p:strVal val="hidden"/>
                                      </p:to>
                                    </p:set>
                                  </p:childTnLst>
                                </p:cTn>
                              </p:par>
                            </p:childTnLst>
                          </p:cTn>
                        </p:par>
                        <p:par>
                          <p:cTn id="130" fill="hold">
                            <p:stCondLst>
                              <p:cond delay="500"/>
                            </p:stCondLst>
                            <p:childTnLst>
                              <p:par>
                                <p:cTn id="131" presetClass="entr" nodeType="afterEffect" presetID="9" grpId="29" fill="hold">
                                  <p:stCondLst>
                                    <p:cond delay="0"/>
                                  </p:stCondLst>
                                  <p:iterate type="el" backwards="0">
                                    <p:tmAbs val="0"/>
                                  </p:iterate>
                                  <p:childTnLst>
                                    <p:set>
                                      <p:cBhvr>
                                        <p:cTn id="132" fill="hold"/>
                                        <p:tgtEl>
                                          <p:spTgt spid="427"/>
                                        </p:tgtEl>
                                        <p:attrNameLst>
                                          <p:attrName>style.visibility</p:attrName>
                                        </p:attrNameLst>
                                      </p:cBhvr>
                                      <p:to>
                                        <p:strVal val="visible"/>
                                      </p:to>
                                    </p:set>
                                    <p:animEffect filter="dissolve" transition="in">
                                      <p:cBhvr>
                                        <p:cTn id="133" dur="500"/>
                                        <p:tgtEl>
                                          <p:spTgt spid="427"/>
                                        </p:tgtEl>
                                      </p:cBhvr>
                                    </p:animEffect>
                                  </p:childTnLst>
                                </p:cTn>
                              </p:par>
                            </p:childTnLst>
                          </p:cTn>
                        </p:par>
                        <p:par>
                          <p:cTn id="134" fill="hold">
                            <p:stCondLst>
                              <p:cond delay="1000"/>
                            </p:stCondLst>
                            <p:childTnLst>
                              <p:par>
                                <p:cTn id="135" presetClass="entr" nodeType="afterEffect" presetID="9" grpId="30" fill="hold">
                                  <p:stCondLst>
                                    <p:cond delay="0"/>
                                  </p:stCondLst>
                                  <p:iterate type="el" backwards="0">
                                    <p:tmAbs val="0"/>
                                  </p:iterate>
                                  <p:childTnLst>
                                    <p:set>
                                      <p:cBhvr>
                                        <p:cTn id="136" fill="hold"/>
                                        <p:tgtEl>
                                          <p:spTgt spid="420"/>
                                        </p:tgtEl>
                                        <p:attrNameLst>
                                          <p:attrName>style.visibility</p:attrName>
                                        </p:attrNameLst>
                                      </p:cBhvr>
                                      <p:to>
                                        <p:strVal val="visible"/>
                                      </p:to>
                                    </p:set>
                                    <p:animEffect filter="dissolve" transition="in">
                                      <p:cBhvr>
                                        <p:cTn id="137" dur="500"/>
                                        <p:tgtEl>
                                          <p:spTgt spid="420"/>
                                        </p:tgtEl>
                                      </p:cBhvr>
                                    </p:animEffect>
                                  </p:childTnLst>
                                </p:cTn>
                              </p:par>
                            </p:childTnLst>
                          </p:cTn>
                        </p:par>
                      </p:childTnLst>
                    </p:cTn>
                  </p:par>
                  <p:par>
                    <p:cTn id="138" fill="hold">
                      <p:stCondLst>
                        <p:cond delay="indefinite"/>
                      </p:stCondLst>
                      <p:childTnLst>
                        <p:par>
                          <p:cTn id="139" fill="hold">
                            <p:stCondLst>
                              <p:cond delay="0"/>
                            </p:stCondLst>
                            <p:childTnLst>
                              <p:par>
                                <p:cTn id="140" presetClass="entr" nodeType="clickEffect" presetID="9" grpId="31" fill="hold">
                                  <p:stCondLst>
                                    <p:cond delay="0"/>
                                  </p:stCondLst>
                                  <p:iterate type="el" backwards="0">
                                    <p:tmAbs val="0"/>
                                  </p:iterate>
                                  <p:childTnLst>
                                    <p:set>
                                      <p:cBhvr>
                                        <p:cTn id="141" fill="hold"/>
                                        <p:tgtEl>
                                          <p:spTgt spid="421"/>
                                        </p:tgtEl>
                                        <p:attrNameLst>
                                          <p:attrName>style.visibility</p:attrName>
                                        </p:attrNameLst>
                                      </p:cBhvr>
                                      <p:to>
                                        <p:strVal val="visible"/>
                                      </p:to>
                                    </p:set>
                                    <p:animEffect filter="dissolve" transition="in">
                                      <p:cBhvr>
                                        <p:cTn id="142" dur="500"/>
                                        <p:tgtEl>
                                          <p:spTgt spid="421"/>
                                        </p:tgtEl>
                                      </p:cBhvr>
                                    </p:animEffect>
                                  </p:childTnLst>
                                </p:cTn>
                              </p:par>
                            </p:childTnLst>
                          </p:cTn>
                        </p:par>
                        <p:par>
                          <p:cTn id="143" fill="hold">
                            <p:stCondLst>
                              <p:cond delay="500"/>
                            </p:stCondLst>
                            <p:childTnLst>
                              <p:par>
                                <p:cTn id="144" presetClass="exit" nodeType="afterEffect" presetID="9" grpId="32" fill="hold">
                                  <p:stCondLst>
                                    <p:cond delay="0"/>
                                  </p:stCondLst>
                                  <p:iterate type="el" backwards="0">
                                    <p:tmAbs val="0"/>
                                  </p:iterate>
                                  <p:childTnLst>
                                    <p:animEffect filter="dissolve" transition="out">
                                      <p:cBhvr>
                                        <p:cTn id="145" dur="500" fill="hold"/>
                                        <p:tgtEl>
                                          <p:spTgt spid="429"/>
                                        </p:tgtEl>
                                      </p:cBhvr>
                                    </p:animEffect>
                                    <p:set>
                                      <p:cBhvr>
                                        <p:cTn id="146" fill="hold">
                                          <p:stCondLst>
                                            <p:cond delay="499"/>
                                          </p:stCondLst>
                                        </p:cTn>
                                        <p:tgtEl>
                                          <p:spTgt spid="429"/>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Class="exit" nodeType="clickEffect" presetID="9" grpId="33" fill="hold">
                                  <p:stCondLst>
                                    <p:cond delay="0"/>
                                  </p:stCondLst>
                                  <p:iterate type="el" backwards="0">
                                    <p:tmAbs val="0"/>
                                  </p:iterate>
                                  <p:childTnLst>
                                    <p:animEffect filter="dissolve" transition="out">
                                      <p:cBhvr>
                                        <p:cTn id="150" dur="500" fill="hold"/>
                                        <p:tgtEl>
                                          <p:spTgt spid="427"/>
                                        </p:tgtEl>
                                      </p:cBhvr>
                                    </p:animEffect>
                                    <p:set>
                                      <p:cBhvr>
                                        <p:cTn id="151" fill="hold">
                                          <p:stCondLst>
                                            <p:cond delay="499"/>
                                          </p:stCondLst>
                                        </p:cTn>
                                        <p:tgtEl>
                                          <p:spTgt spid="427"/>
                                        </p:tgtEl>
                                        <p:attrNameLst>
                                          <p:attrName>style.visibility</p:attrName>
                                        </p:attrNameLst>
                                      </p:cBhvr>
                                      <p:to>
                                        <p:strVal val="hidden"/>
                                      </p:to>
                                    </p:set>
                                  </p:childTnLst>
                                </p:cTn>
                              </p:par>
                            </p:childTnLst>
                          </p:cTn>
                        </p:par>
                        <p:par>
                          <p:cTn id="152" fill="hold">
                            <p:stCondLst>
                              <p:cond delay="500"/>
                            </p:stCondLst>
                            <p:childTnLst>
                              <p:par>
                                <p:cTn id="153" presetClass="exit" nodeType="afterEffect" presetID="9" grpId="34" fill="hold">
                                  <p:stCondLst>
                                    <p:cond delay="0"/>
                                  </p:stCondLst>
                                  <p:iterate type="el" backwards="0">
                                    <p:tmAbs val="0"/>
                                  </p:iterate>
                                  <p:childTnLst>
                                    <p:animEffect filter="dissolve" transition="out">
                                      <p:cBhvr>
                                        <p:cTn id="154" dur="500" fill="hold"/>
                                        <p:tgtEl>
                                          <p:spTgt spid="428"/>
                                        </p:tgtEl>
                                      </p:cBhvr>
                                    </p:animEffect>
                                    <p:set>
                                      <p:cBhvr>
                                        <p:cTn id="155" fill="hold">
                                          <p:stCondLst>
                                            <p:cond delay="499"/>
                                          </p:stCondLst>
                                        </p:cTn>
                                        <p:tgtEl>
                                          <p:spTgt spid="428"/>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Class="entr" nodeType="clickEffect" presetSubtype="16" presetID="23" grpId="35" fill="hold">
                                  <p:stCondLst>
                                    <p:cond delay="0"/>
                                  </p:stCondLst>
                                  <p:iterate type="el" backwards="0">
                                    <p:tmAbs val="0"/>
                                  </p:iterate>
                                  <p:childTnLst>
                                    <p:set>
                                      <p:cBhvr>
                                        <p:cTn id="159" fill="hold"/>
                                        <p:tgtEl>
                                          <p:spTgt spid="441"/>
                                        </p:tgtEl>
                                        <p:attrNameLst>
                                          <p:attrName>style.visibility</p:attrName>
                                        </p:attrNameLst>
                                      </p:cBhvr>
                                      <p:to>
                                        <p:strVal val="visible"/>
                                      </p:to>
                                    </p:set>
                                    <p:anim calcmode="lin" valueType="num">
                                      <p:cBhvr>
                                        <p:cTn id="160" dur="500" fill="hold"/>
                                        <p:tgtEl>
                                          <p:spTgt spid="441"/>
                                        </p:tgtEl>
                                        <p:attrNameLst>
                                          <p:attrName>ppt_w</p:attrName>
                                        </p:attrNameLst>
                                      </p:cBhvr>
                                      <p:tavLst>
                                        <p:tav tm="0">
                                          <p:val>
                                            <p:fltVal val="0"/>
                                          </p:val>
                                        </p:tav>
                                        <p:tav tm="100000">
                                          <p:val>
                                            <p:strVal val="#ppt_w"/>
                                          </p:val>
                                        </p:tav>
                                      </p:tavLst>
                                    </p:anim>
                                    <p:anim calcmode="lin" valueType="num">
                                      <p:cBhvr>
                                        <p:cTn id="161" dur="500" fill="hold"/>
                                        <p:tgtEl>
                                          <p:spTgt spid="4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8" grpId="3"/>
      <p:bldP build="whole" bldLvl="1" animBg="1" rev="0" advAuto="0" spid="412" grpId="6"/>
      <p:bldP build="whole" bldLvl="1" animBg="1" rev="0" advAuto="0" spid="433" grpId="19"/>
      <p:bldP build="whole" bldLvl="1" animBg="1" rev="0" advAuto="0" spid="420" grpId="30"/>
      <p:bldP build="whole" bldLvl="1" animBg="1" rev="0" advAuto="0" spid="419" grpId="26"/>
      <p:bldP build="whole" bldLvl="1" animBg="1" rev="0" advAuto="0" spid="418" grpId="22"/>
      <p:bldP build="whole" bldLvl="1" animBg="1" rev="0" advAuto="0" spid="434" grpId="15"/>
      <p:bldP build="whole" bldLvl="1" animBg="1" rev="0" advAuto="0" spid="417" grpId="20"/>
      <p:bldP build="whole" bldLvl="1" animBg="1" rev="0" advAuto="0" spid="415" grpId="14"/>
      <p:bldP build="whole" bldLvl="1" animBg="1" rev="0" advAuto="0" spid="427" grpId="29"/>
      <p:bldP build="whole" bldLvl="1" animBg="1" rev="0" advAuto="0" spid="432" grpId="21"/>
      <p:bldP build="whole" bldLvl="1" animBg="1" rev="0" advAuto="0" spid="427" grpId="33"/>
      <p:bldP build="whole" bldLvl="1" animBg="1" rev="0" advAuto="0" spid="413" grpId="10"/>
      <p:bldP build="whole" bldLvl="1" animBg="1" rev="0" advAuto="0" spid="431" grpId="23"/>
      <p:bldP build="whole" bldLvl="1" animBg="1" rev="0" advAuto="0" spid="416" grpId="18"/>
      <p:bldP build="whole" bldLvl="1" animBg="1" rev="0" advAuto="0" spid="421" grpId="31"/>
      <p:bldP build="whole" bldLvl="1" animBg="1" rev="0" advAuto="0" spid="435" grpId="13"/>
      <p:bldP build="whole" bldLvl="1" animBg="1" rev="0" advAuto="0" spid="423" grpId="5"/>
      <p:bldP build="whole" bldLvl="1" animBg="1" rev="0" advAuto="0" spid="423" grpId="8"/>
      <p:bldP build="whole" bldLvl="1" animBg="1" rev="0" advAuto="0" spid="425" grpId="17"/>
      <p:bldP build="whole" bldLvl="1" animBg="1" rev="0" advAuto="0" spid="428" grpId="34"/>
      <p:bldP build="whole" bldLvl="1" animBg="1" rev="0" advAuto="0" spid="425" grpId="24"/>
      <p:bldP build="whole" bldLvl="1" animBg="1" rev="0" advAuto="0" spid="436" grpId="11"/>
      <p:bldP build="whole" bldLvl="1" animBg="1" rev="0" advAuto="0" spid="414" grpId="12"/>
      <p:bldP build="whole" bldLvl="1" animBg="1" rev="0" advAuto="0" spid="426" grpId="25"/>
      <p:bldP build="whole" bldLvl="1" animBg="1" rev="0" advAuto="0" spid="429" grpId="32"/>
      <p:bldP build="whole" bldLvl="1" animBg="1" rev="0" advAuto="0" spid="426" grpId="28"/>
      <p:bldP build="whole" bldLvl="1" animBg="1" rev="0" advAuto="0" spid="441" grpId="35"/>
      <p:bldP build="whole" bldLvl="1" animBg="1" rev="0" advAuto="0" spid="430" grpId="27"/>
      <p:bldP build="whole" bldLvl="1" animBg="1" rev="0" advAuto="0" spid="422" grpId="1"/>
      <p:bldP build="whole" bldLvl="1" animBg="1" rev="0" advAuto="0" spid="437" grpId="7"/>
      <p:bldP build="whole" bldLvl="1" animBg="1" rev="0" advAuto="0" spid="411" grpId="2"/>
      <p:bldP build="whole" bldLvl="1" animBg="1" rev="0" advAuto="0" spid="422" grpId="4"/>
      <p:bldP build="whole" bldLvl="1" animBg="1" rev="0" advAuto="0" spid="424" grpId="9"/>
      <p:bldP build="whole" bldLvl="1" animBg="1" rev="0" advAuto="0" spid="424" grpId="16"/>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itle 1"/>
          <p:cNvSpPr txBox="1"/>
          <p:nvPr>
            <p:ph type="title"/>
          </p:nvPr>
        </p:nvSpPr>
        <p:spPr>
          <a:xfrm>
            <a:off x="1228254" y="1437411"/>
            <a:ext cx="21703164" cy="1748676"/>
          </a:xfrm>
          <a:prstGeom prst="rect">
            <a:avLst/>
          </a:prstGeom>
        </p:spPr>
        <p:txBody>
          <a:bodyPr/>
          <a:lstStyle/>
          <a:p>
            <a:pPr/>
            <a:r>
              <a:t>IBM QISKIT Developer challenge</a:t>
            </a:r>
          </a:p>
        </p:txBody>
      </p:sp>
      <p:sp>
        <p:nvSpPr>
          <p:cNvPr id="444" name="Content Placeholder 2"/>
          <p:cNvSpPr txBox="1"/>
          <p:nvPr>
            <p:ph type="body" idx="1"/>
          </p:nvPr>
        </p:nvSpPr>
        <p:spPr>
          <a:xfrm>
            <a:off x="1217404" y="3243167"/>
            <a:ext cx="21714016" cy="9033499"/>
          </a:xfrm>
          <a:prstGeom prst="rect">
            <a:avLst/>
          </a:prstGeom>
        </p:spPr>
        <p:txBody>
          <a:bodyPr/>
          <a:lstStyle/>
          <a:p>
            <a:pPr/>
            <a:r>
              <a:t>Goal: optimize compiler regarding cost function</a:t>
            </a:r>
          </a:p>
          <a:p>
            <a:pPr lvl="1">
              <a:spcBef>
                <a:spcPts val="0"/>
              </a:spcBef>
            </a:pPr>
            <a:r>
              <a:t>CNOT: 10</a:t>
            </a:r>
          </a:p>
          <a:p>
            <a:pPr lvl="1">
              <a:spcBef>
                <a:spcPts val="0"/>
              </a:spcBef>
            </a:pPr>
            <a:r>
              <a:t>Single qubit gate: 1</a:t>
            </a:r>
          </a:p>
          <a:p>
            <a:pPr lvl="1">
              <a:spcBef>
                <a:spcPts val="0"/>
              </a:spcBef>
            </a:pPr>
          </a:p>
          <a:p>
            <a:pPr/>
            <a:r>
              <a:t>Example architectures given by IBM</a:t>
            </a:r>
          </a:p>
          <a:p>
            <a:pPr lvl="1">
              <a:spcBef>
                <a:spcPts val="0"/>
              </a:spcBef>
            </a:pPr>
            <a:r>
              <a:t>E.g. 6 qubit circular architecture</a:t>
            </a:r>
          </a:p>
          <a:p>
            <a:pPr lvl="1">
              <a:spcBef>
                <a:spcPts val="0"/>
              </a:spcBef>
            </a:pPr>
          </a:p>
          <a:p>
            <a:pPr/>
            <a:r>
              <a:t>Random circuits as input</a:t>
            </a:r>
          </a:p>
          <a:p>
            <a:pPr lvl="1">
              <a:spcBef>
                <a:spcPts val="0"/>
              </a:spcBef>
            </a:pPr>
            <a:r>
              <a:t>Each layer has  2-qubit gates</a:t>
            </a:r>
          </a:p>
          <a:p>
            <a:pPr lvl="1">
              <a:spcBef>
                <a:spcPts val="0"/>
              </a:spcBef>
            </a:pPr>
            <a:r>
              <a:t>Gates are randomly sampled from SU(4)</a:t>
            </a:r>
          </a:p>
        </p:txBody>
      </p:sp>
      <p:sp>
        <p:nvSpPr>
          <p:cNvPr id="445" name="Text Placeholder 3"/>
          <p:cNvSpPr/>
          <p:nvPr>
            <p:ph type="body" idx="13"/>
          </p:nvPr>
        </p:nvSpPr>
        <p:spPr>
          <a:prstGeom prst="rect">
            <a:avLst/>
          </a:prstGeom>
        </p:spPr>
        <p:txBody>
          <a:bodyPr/>
          <a:lstStyle/>
          <a:p>
            <a:pPr marL="0" indent="0" defTabSz="1828800">
              <a:lnSpc>
                <a:spcPct val="83000"/>
              </a:lnSpc>
              <a:spcBef>
                <a:spcPts val="1600"/>
              </a:spcBef>
              <a:buSzTx/>
              <a:buFontTx/>
              <a:buNone/>
              <a:defRPr sz="1600">
                <a:latin typeface="Arial"/>
                <a:ea typeface="Arial"/>
                <a:cs typeface="Arial"/>
                <a:sym typeface="Arial"/>
              </a:defRPr>
            </a:pPr>
          </a:p>
        </p:txBody>
      </p:sp>
      <p:sp>
        <p:nvSpPr>
          <p:cNvPr id="446" name="Slide Number Placeholder 5"/>
          <p:cNvSpPr txBox="1"/>
          <p:nvPr>
            <p:ph type="sldNum" sz="quarter" idx="2"/>
          </p:nvPr>
        </p:nvSpPr>
        <p:spPr>
          <a:xfrm>
            <a:off x="22646931" y="12804334"/>
            <a:ext cx="478106" cy="466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7" name="Picture 8" descr="Picture 8"/>
          <p:cNvPicPr>
            <a:picLocks noChangeAspect="1"/>
          </p:cNvPicPr>
          <p:nvPr/>
        </p:nvPicPr>
        <p:blipFill>
          <a:blip r:embed="rId2">
            <a:extLst/>
          </a:blip>
          <a:stretch>
            <a:fillRect/>
          </a:stretch>
        </p:blipFill>
        <p:spPr>
          <a:xfrm>
            <a:off x="17135152" y="3829387"/>
            <a:ext cx="5372889" cy="2854501"/>
          </a:xfrm>
          <a:prstGeom prst="rect">
            <a:avLst/>
          </a:prstGeom>
          <a:ln w="12700">
            <a:miter lim="400000"/>
          </a:ln>
        </p:spPr>
      </p:pic>
      <p:pic>
        <p:nvPicPr>
          <p:cNvPr id="448" name="Picture 9" descr="Picture 9"/>
          <p:cNvPicPr>
            <a:picLocks noChangeAspect="1"/>
          </p:cNvPicPr>
          <p:nvPr/>
        </p:nvPicPr>
        <p:blipFill>
          <a:blip r:embed="rId3">
            <a:extLst/>
          </a:blip>
          <a:stretch>
            <a:fillRect/>
          </a:stretch>
        </p:blipFill>
        <p:spPr>
          <a:xfrm>
            <a:off x="3290677" y="10533864"/>
            <a:ext cx="9026023" cy="1803049"/>
          </a:xfrm>
          <a:prstGeom prst="rect">
            <a:avLst/>
          </a:prstGeom>
          <a:ln w="12700">
            <a:miter lim="400000"/>
          </a:ln>
        </p:spPr>
      </p:pic>
      <p:grpSp>
        <p:nvGrpSpPr>
          <p:cNvPr id="452" name="Group 6"/>
          <p:cNvGrpSpPr/>
          <p:nvPr/>
        </p:nvGrpSpPr>
        <p:grpSpPr>
          <a:xfrm>
            <a:off x="17559337" y="7145911"/>
            <a:ext cx="4997189" cy="6129751"/>
            <a:chOff x="0" y="0"/>
            <a:chExt cx="4997188" cy="6129750"/>
          </a:xfrm>
        </p:grpSpPr>
        <p:pic>
          <p:nvPicPr>
            <p:cNvPr id="449" name="Picture 4" descr="Picture 4"/>
            <p:cNvPicPr>
              <a:picLocks noChangeAspect="1"/>
            </p:cNvPicPr>
            <p:nvPr/>
          </p:nvPicPr>
          <p:blipFill>
            <a:blip r:embed="rId4">
              <a:extLst/>
            </a:blip>
            <a:srcRect l="27115" t="0" r="0" b="0"/>
            <a:stretch>
              <a:fillRect/>
            </a:stretch>
          </p:blipFill>
          <p:spPr>
            <a:xfrm>
              <a:off x="0" y="-1"/>
              <a:ext cx="4997189" cy="6129752"/>
            </a:xfrm>
            <a:prstGeom prst="rect">
              <a:avLst/>
            </a:prstGeom>
            <a:ln w="12700" cap="flat">
              <a:noFill/>
              <a:miter lim="400000"/>
            </a:ln>
            <a:effectLst/>
          </p:spPr>
        </p:pic>
        <p:sp>
          <p:nvSpPr>
            <p:cNvPr id="450" name="Straight Connector 12"/>
            <p:cNvSpPr/>
            <p:nvPr/>
          </p:nvSpPr>
          <p:spPr>
            <a:xfrm flipV="1">
              <a:off x="1569085" y="504475"/>
              <a:ext cx="1" cy="5077483"/>
            </a:xfrm>
            <a:prstGeom prst="line">
              <a:avLst/>
            </a:prstGeom>
            <a:noFill/>
            <a:ln w="25400" cap="flat">
              <a:solidFill>
                <a:srgbClr val="808288"/>
              </a:solidFill>
              <a:prstDash val="dash"/>
              <a:miter lim="800000"/>
            </a:ln>
            <a:effectLst/>
          </p:spPr>
          <p:txBody>
            <a:bodyPr wrap="square" lIns="91439" tIns="91439" rIns="91439" bIns="91439" numCol="1" anchor="t">
              <a:noAutofit/>
            </a:bodyPr>
            <a:lstStyle/>
            <a:p>
              <a:pPr algn="l" defTabSz="1828800">
                <a:defRPr b="0" sz="3600">
                  <a:latin typeface="Arial"/>
                  <a:ea typeface="Arial"/>
                  <a:cs typeface="Arial"/>
                  <a:sym typeface="Arial"/>
                </a:defRPr>
              </a:pPr>
            </a:p>
          </p:txBody>
        </p:sp>
        <p:sp>
          <p:nvSpPr>
            <p:cNvPr id="451" name="Straight Connector 13"/>
            <p:cNvSpPr/>
            <p:nvPr/>
          </p:nvSpPr>
          <p:spPr>
            <a:xfrm flipV="1">
              <a:off x="2655549" y="493393"/>
              <a:ext cx="1" cy="5077483"/>
            </a:xfrm>
            <a:prstGeom prst="line">
              <a:avLst/>
            </a:prstGeom>
            <a:noFill/>
            <a:ln w="25400" cap="flat">
              <a:solidFill>
                <a:srgbClr val="808288"/>
              </a:solidFill>
              <a:prstDash val="dash"/>
              <a:miter lim="800000"/>
            </a:ln>
            <a:effectLst/>
          </p:spPr>
          <p:txBody>
            <a:bodyPr wrap="square" lIns="91439" tIns="91439" rIns="91439" bIns="91439" numCol="1" anchor="t">
              <a:noAutofit/>
            </a:bodyPr>
            <a:lstStyle/>
            <a:p>
              <a:pPr algn="l" defTabSz="1828800">
                <a:defRPr b="0" sz="3600">
                  <a:latin typeface="Arial"/>
                  <a:ea typeface="Arial"/>
                  <a:cs typeface="Arial"/>
                  <a:sym typeface="Arial"/>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44">
                                            <p:bg/>
                                          </p:spTgt>
                                        </p:tgtEl>
                                        <p:attrNameLst>
                                          <p:attrName>style.visibility</p:attrName>
                                        </p:attrNameLst>
                                      </p:cBhvr>
                                      <p:to>
                                        <p:strVal val="visible"/>
                                      </p:to>
                                    </p:set>
                                    <p:animEffect filter="dissolve" transition="in">
                                      <p:cBhvr>
                                        <p:cTn id="7" dur="500"/>
                                        <p:tgtEl>
                                          <p:spTgt spid="444">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444">
                                            <p:txEl>
                                              <p:pRg st="0" end="0"/>
                                            </p:txEl>
                                          </p:spTgt>
                                        </p:tgtEl>
                                        <p:attrNameLst>
                                          <p:attrName>style.visibility</p:attrName>
                                        </p:attrNameLst>
                                      </p:cBhvr>
                                      <p:to>
                                        <p:strVal val="visible"/>
                                      </p:to>
                                    </p:set>
                                    <p:animEffect filter="dissolve" transition="in">
                                      <p:cBhvr>
                                        <p:cTn id="10" dur="500"/>
                                        <p:tgtEl>
                                          <p:spTgt spid="444">
                                            <p:txEl>
                                              <p:pRg st="0" end="0"/>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444">
                                            <p:txEl>
                                              <p:pRg st="1" end="1"/>
                                            </p:txEl>
                                          </p:spTgt>
                                        </p:tgtEl>
                                        <p:attrNameLst>
                                          <p:attrName>style.visibility</p:attrName>
                                        </p:attrNameLst>
                                      </p:cBhvr>
                                      <p:to>
                                        <p:strVal val="visible"/>
                                      </p:to>
                                    </p:set>
                                    <p:animEffect filter="dissolve" transition="in">
                                      <p:cBhvr>
                                        <p:cTn id="13" dur="500"/>
                                        <p:tgtEl>
                                          <p:spTgt spid="444">
                                            <p:txEl>
                                              <p:pRg st="1" end="1"/>
                                            </p:txEl>
                                          </p:spTgt>
                                        </p:tgtEl>
                                      </p:cBhvr>
                                    </p:animEffect>
                                  </p:childTnLst>
                                </p:cTn>
                              </p:par>
                              <p:par>
                                <p:cTn id="14" presetClass="entr" nodeType="withEffect" presetSubtype="0" presetID="9" grpId="1" fill="hold">
                                  <p:stCondLst>
                                    <p:cond delay="0"/>
                                  </p:stCondLst>
                                  <p:iterate type="el" backwards="0">
                                    <p:tmAbs val="0"/>
                                  </p:iterate>
                                  <p:childTnLst>
                                    <p:set>
                                      <p:cBhvr>
                                        <p:cTn id="15" fill="hold"/>
                                        <p:tgtEl>
                                          <p:spTgt spid="444">
                                            <p:txEl>
                                              <p:pRg st="2" end="2"/>
                                            </p:txEl>
                                          </p:spTgt>
                                        </p:tgtEl>
                                        <p:attrNameLst>
                                          <p:attrName>style.visibility</p:attrName>
                                        </p:attrNameLst>
                                      </p:cBhvr>
                                      <p:to>
                                        <p:strVal val="visible"/>
                                      </p:to>
                                    </p:set>
                                    <p:animEffect filter="dissolve" transition="in">
                                      <p:cBhvr>
                                        <p:cTn id="16" dur="500"/>
                                        <p:tgtEl>
                                          <p:spTgt spid="444">
                                            <p:txEl>
                                              <p:pRg st="2" end="2"/>
                                            </p:txEl>
                                          </p:spTgt>
                                        </p:tgtEl>
                                      </p:cBhvr>
                                    </p:animEffect>
                                  </p:childTnLst>
                                </p:cTn>
                              </p:par>
                              <p:par>
                                <p:cTn id="17" presetClass="entr" nodeType="withEffect" presetSubtype="0" presetID="9" grpId="1" fill="hold">
                                  <p:stCondLst>
                                    <p:cond delay="0"/>
                                  </p:stCondLst>
                                  <p:iterate type="el" backwards="0">
                                    <p:tmAbs val="0"/>
                                  </p:iterate>
                                  <p:childTnLst>
                                    <p:set>
                                      <p:cBhvr>
                                        <p:cTn id="18" fill="hold"/>
                                        <p:tgtEl>
                                          <p:spTgt spid="444">
                                            <p:txEl>
                                              <p:pRg st="3" end="3"/>
                                            </p:txEl>
                                          </p:spTgt>
                                        </p:tgtEl>
                                        <p:attrNameLst>
                                          <p:attrName>style.visibility</p:attrName>
                                        </p:attrNameLst>
                                      </p:cBhvr>
                                      <p:to>
                                        <p:strVal val="visible"/>
                                      </p:to>
                                    </p:set>
                                    <p:animEffect filter="dissolve" transition="in">
                                      <p:cBhvr>
                                        <p:cTn id="19" dur="500"/>
                                        <p:tgtEl>
                                          <p:spTgt spid="44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1" fill="hold">
                                  <p:stCondLst>
                                    <p:cond delay="0"/>
                                  </p:stCondLst>
                                  <p:iterate type="el" backwards="0">
                                    <p:tmAbs val="0"/>
                                  </p:iterate>
                                  <p:childTnLst>
                                    <p:set>
                                      <p:cBhvr>
                                        <p:cTn id="23" fill="hold"/>
                                        <p:tgtEl>
                                          <p:spTgt spid="444">
                                            <p:txEl>
                                              <p:pRg st="4" end="4"/>
                                            </p:txEl>
                                          </p:spTgt>
                                        </p:tgtEl>
                                        <p:attrNameLst>
                                          <p:attrName>style.visibility</p:attrName>
                                        </p:attrNameLst>
                                      </p:cBhvr>
                                      <p:to>
                                        <p:strVal val="visible"/>
                                      </p:to>
                                    </p:set>
                                    <p:animEffect filter="dissolve" transition="in">
                                      <p:cBhvr>
                                        <p:cTn id="24" dur="500"/>
                                        <p:tgtEl>
                                          <p:spTgt spid="444">
                                            <p:txEl>
                                              <p:pRg st="4" end="4"/>
                                            </p:txEl>
                                          </p:spTgt>
                                        </p:tgtEl>
                                      </p:cBhvr>
                                    </p:animEffect>
                                  </p:childTnLst>
                                </p:cTn>
                              </p:par>
                              <p:par>
                                <p:cTn id="25" presetClass="entr" nodeType="withEffect" presetSubtype="0" presetID="9" grpId="1" fill="hold">
                                  <p:stCondLst>
                                    <p:cond delay="0"/>
                                  </p:stCondLst>
                                  <p:iterate type="el" backwards="0">
                                    <p:tmAbs val="0"/>
                                  </p:iterate>
                                  <p:childTnLst>
                                    <p:set>
                                      <p:cBhvr>
                                        <p:cTn id="26" fill="hold"/>
                                        <p:tgtEl>
                                          <p:spTgt spid="444">
                                            <p:txEl>
                                              <p:pRg st="5" end="5"/>
                                            </p:txEl>
                                          </p:spTgt>
                                        </p:tgtEl>
                                        <p:attrNameLst>
                                          <p:attrName>style.visibility</p:attrName>
                                        </p:attrNameLst>
                                      </p:cBhvr>
                                      <p:to>
                                        <p:strVal val="visible"/>
                                      </p:to>
                                    </p:set>
                                    <p:animEffect filter="dissolve" transition="in">
                                      <p:cBhvr>
                                        <p:cTn id="27" dur="500"/>
                                        <p:tgtEl>
                                          <p:spTgt spid="444">
                                            <p:txEl>
                                              <p:pRg st="5" end="5"/>
                                            </p:txEl>
                                          </p:spTgt>
                                        </p:tgtEl>
                                      </p:cBhvr>
                                    </p:animEffect>
                                  </p:childTnLst>
                                </p:cTn>
                              </p:par>
                              <p:par>
                                <p:cTn id="28" presetClass="entr" nodeType="withEffect" presetSubtype="0" presetID="9" grpId="1" fill="hold">
                                  <p:stCondLst>
                                    <p:cond delay="0"/>
                                  </p:stCondLst>
                                  <p:iterate type="el" backwards="0">
                                    <p:tmAbs val="0"/>
                                  </p:iterate>
                                  <p:childTnLst>
                                    <p:set>
                                      <p:cBhvr>
                                        <p:cTn id="29" fill="hold"/>
                                        <p:tgtEl>
                                          <p:spTgt spid="444">
                                            <p:txEl>
                                              <p:pRg st="6" end="6"/>
                                            </p:txEl>
                                          </p:spTgt>
                                        </p:tgtEl>
                                        <p:attrNameLst>
                                          <p:attrName>style.visibility</p:attrName>
                                        </p:attrNameLst>
                                      </p:cBhvr>
                                      <p:to>
                                        <p:strVal val="visible"/>
                                      </p:to>
                                    </p:set>
                                    <p:animEffect filter="dissolve" transition="in">
                                      <p:cBhvr>
                                        <p:cTn id="30" dur="500"/>
                                        <p:tgtEl>
                                          <p:spTgt spid="44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444">
                                            <p:txEl>
                                              <p:pRg st="7" end="7"/>
                                            </p:txEl>
                                          </p:spTgt>
                                        </p:tgtEl>
                                        <p:attrNameLst>
                                          <p:attrName>style.visibility</p:attrName>
                                        </p:attrNameLst>
                                      </p:cBhvr>
                                      <p:to>
                                        <p:strVal val="visible"/>
                                      </p:to>
                                    </p:set>
                                    <p:animEffect filter="dissolve" transition="in">
                                      <p:cBhvr>
                                        <p:cTn id="35" dur="500"/>
                                        <p:tgtEl>
                                          <p:spTgt spid="444">
                                            <p:txEl>
                                              <p:pRg st="7" end="7"/>
                                            </p:txEl>
                                          </p:spTgt>
                                        </p:tgtEl>
                                      </p:cBhvr>
                                    </p:animEffect>
                                  </p:childTnLst>
                                </p:cTn>
                              </p:par>
                              <p:par>
                                <p:cTn id="36" presetClass="entr" nodeType="withEffect" presetSubtype="0" presetID="9" grpId="1" fill="hold">
                                  <p:stCondLst>
                                    <p:cond delay="0"/>
                                  </p:stCondLst>
                                  <p:iterate type="el" backwards="0">
                                    <p:tmAbs val="0"/>
                                  </p:iterate>
                                  <p:childTnLst>
                                    <p:set>
                                      <p:cBhvr>
                                        <p:cTn id="37" fill="hold"/>
                                        <p:tgtEl>
                                          <p:spTgt spid="444">
                                            <p:txEl>
                                              <p:pRg st="8" end="8"/>
                                            </p:txEl>
                                          </p:spTgt>
                                        </p:tgtEl>
                                        <p:attrNameLst>
                                          <p:attrName>style.visibility</p:attrName>
                                        </p:attrNameLst>
                                      </p:cBhvr>
                                      <p:to>
                                        <p:strVal val="visible"/>
                                      </p:to>
                                    </p:set>
                                    <p:animEffect filter="dissolve" transition="in">
                                      <p:cBhvr>
                                        <p:cTn id="38" dur="500"/>
                                        <p:tgtEl>
                                          <p:spTgt spid="444">
                                            <p:txEl>
                                              <p:pRg st="8" end="8"/>
                                            </p:txEl>
                                          </p:spTgt>
                                        </p:tgtEl>
                                      </p:cBhvr>
                                    </p:animEffect>
                                  </p:childTnLst>
                                </p:cTn>
                              </p:par>
                              <p:par>
                                <p:cTn id="39" presetClass="entr" nodeType="withEffect" presetSubtype="0" presetID="9" grpId="1" fill="hold">
                                  <p:stCondLst>
                                    <p:cond delay="0"/>
                                  </p:stCondLst>
                                  <p:iterate type="el" backwards="0">
                                    <p:tmAbs val="0"/>
                                  </p:iterate>
                                  <p:childTnLst>
                                    <p:set>
                                      <p:cBhvr>
                                        <p:cTn id="40" fill="hold"/>
                                        <p:tgtEl>
                                          <p:spTgt spid="444">
                                            <p:txEl>
                                              <p:pRg st="9" end="9"/>
                                            </p:txEl>
                                          </p:spTgt>
                                        </p:tgtEl>
                                        <p:attrNameLst>
                                          <p:attrName>style.visibility</p:attrName>
                                        </p:attrNameLst>
                                      </p:cBhvr>
                                      <p:to>
                                        <p:strVal val="visible"/>
                                      </p:to>
                                    </p:set>
                                    <p:animEffect filter="dissolve" transition="in">
                                      <p:cBhvr>
                                        <p:cTn id="41" dur="500"/>
                                        <p:tgtEl>
                                          <p:spTgt spid="444">
                                            <p:txEl>
                                              <p:pRg st="9" end="9"/>
                                            </p:txEl>
                                          </p:spTgt>
                                        </p:tgtEl>
                                      </p:cBhvr>
                                    </p:animEffect>
                                  </p:childTnLst>
                                </p:cTn>
                              </p:par>
                            </p:childTnLst>
                          </p:cTn>
                        </p:par>
                        <p:par>
                          <p:cTn id="42" fill="hold">
                            <p:stCondLst>
                              <p:cond delay="500"/>
                            </p:stCondLst>
                            <p:childTnLst>
                              <p:par>
                                <p:cTn id="43" presetClass="entr" nodeType="afterEffect" presetID="9" grpId="2" fill="hold">
                                  <p:stCondLst>
                                    <p:cond delay="0"/>
                                  </p:stCondLst>
                                  <p:iterate type="el" backwards="0">
                                    <p:tmAbs val="0"/>
                                  </p:iterate>
                                  <p:childTnLst>
                                    <p:set>
                                      <p:cBhvr>
                                        <p:cTn id="44" fill="hold"/>
                                        <p:tgtEl>
                                          <p:spTgt spid="447"/>
                                        </p:tgtEl>
                                        <p:attrNameLst>
                                          <p:attrName>style.visibility</p:attrName>
                                        </p:attrNameLst>
                                      </p:cBhvr>
                                      <p:to>
                                        <p:strVal val="visible"/>
                                      </p:to>
                                    </p:set>
                                    <p:animEffect filter="dissolve" transition="in">
                                      <p:cBhvr>
                                        <p:cTn id="45" dur="500"/>
                                        <p:tgtEl>
                                          <p:spTgt spid="447"/>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ID="9" grpId="3" fill="hold">
                                  <p:stCondLst>
                                    <p:cond delay="0"/>
                                  </p:stCondLst>
                                  <p:iterate type="el" backwards="0">
                                    <p:tmAbs val="0"/>
                                  </p:iterate>
                                  <p:childTnLst>
                                    <p:set>
                                      <p:cBhvr>
                                        <p:cTn id="49" fill="hold"/>
                                        <p:tgtEl>
                                          <p:spTgt spid="448"/>
                                        </p:tgtEl>
                                        <p:attrNameLst>
                                          <p:attrName>style.visibility</p:attrName>
                                        </p:attrNameLst>
                                      </p:cBhvr>
                                      <p:to>
                                        <p:strVal val="visible"/>
                                      </p:to>
                                    </p:set>
                                    <p:animEffect filter="dissolve" transition="in">
                                      <p:cBhvr>
                                        <p:cTn id="50" dur="500"/>
                                        <p:tgtEl>
                                          <p:spTgt spid="448"/>
                                        </p:tgtEl>
                                      </p:cBhvr>
                                    </p:animEffect>
                                  </p:childTnLst>
                                </p:cTn>
                              </p:par>
                            </p:childTnLst>
                          </p:cTn>
                        </p:par>
                        <p:par>
                          <p:cTn id="51" fill="hold">
                            <p:stCondLst>
                              <p:cond delay="500"/>
                            </p:stCondLst>
                            <p:childTnLst>
                              <p:par>
                                <p:cTn id="52" presetClass="entr" nodeType="afterEffect" presetID="9" grpId="4" fill="hold">
                                  <p:stCondLst>
                                    <p:cond delay="0"/>
                                  </p:stCondLst>
                                  <p:iterate type="el" backwards="0">
                                    <p:tmAbs val="0"/>
                                  </p:iterate>
                                  <p:childTnLst>
                                    <p:set>
                                      <p:cBhvr>
                                        <p:cTn id="53" fill="hold"/>
                                        <p:tgtEl>
                                          <p:spTgt spid="452"/>
                                        </p:tgtEl>
                                        <p:attrNameLst>
                                          <p:attrName>style.visibility</p:attrName>
                                        </p:attrNameLst>
                                      </p:cBhvr>
                                      <p:to>
                                        <p:strVal val="visible"/>
                                      </p:to>
                                    </p:set>
                                    <p:animEffect filter="dissolve" transition="in">
                                      <p:cBhvr>
                                        <p:cTn id="54" dur="5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44" grpId="1"/>
      <p:bldP build="whole" bldLvl="1" animBg="1" rev="0" advAuto="0" spid="448" grpId="3"/>
      <p:bldP build="whole" bldLvl="1" animBg="1" rev="0" advAuto="0" spid="452" grpId="4"/>
      <p:bldP build="whole" bldLvl="1" animBg="1" rev="0" advAuto="0" spid="447"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Title 1"/>
          <p:cNvSpPr txBox="1"/>
          <p:nvPr>
            <p:ph type="title"/>
          </p:nvPr>
        </p:nvSpPr>
        <p:spPr>
          <a:xfrm>
            <a:off x="1228254" y="1437411"/>
            <a:ext cx="21703164" cy="1748676"/>
          </a:xfrm>
          <a:prstGeom prst="rect">
            <a:avLst/>
          </a:prstGeom>
        </p:spPr>
        <p:txBody>
          <a:bodyPr/>
          <a:lstStyle/>
          <a:p>
            <a:pPr/>
            <a:r>
              <a:t>Dedicated Solution</a:t>
            </a:r>
          </a:p>
        </p:txBody>
      </p:sp>
      <p:sp>
        <p:nvSpPr>
          <p:cNvPr id="455" name="Content Placeholder 2"/>
          <p:cNvSpPr txBox="1"/>
          <p:nvPr>
            <p:ph type="body" idx="1"/>
          </p:nvPr>
        </p:nvSpPr>
        <p:spPr>
          <a:xfrm>
            <a:off x="1217404" y="3243167"/>
            <a:ext cx="21714016" cy="9033499"/>
          </a:xfrm>
          <a:prstGeom prst="rect">
            <a:avLst/>
          </a:prstGeom>
        </p:spPr>
        <p:txBody>
          <a:bodyPr/>
          <a:lstStyle/>
          <a:p>
            <a:pPr/>
            <a:r>
              <a:t>Pre-processing:</a:t>
            </a:r>
          </a:p>
          <a:p>
            <a:pPr lvl="1">
              <a:spcBef>
                <a:spcPts val="0"/>
              </a:spcBef>
            </a:pPr>
            <a:r>
              <a:t>Group gates that are applied to the same qubits</a:t>
            </a:r>
          </a:p>
          <a:p>
            <a:pPr lvl="1">
              <a:spcBef>
                <a:spcPts val="0"/>
              </a:spcBef>
            </a:pPr>
          </a:p>
          <a:p>
            <a:pPr/>
            <a:r>
              <a:t>Map the gate groups (assume 6 qubit circular architecture)</a:t>
            </a:r>
          </a:p>
          <a:p>
            <a:pPr lvl="1">
              <a:spcBef>
                <a:spcPts val="0"/>
              </a:spcBef>
            </a:pPr>
            <a:r>
              <a:t>Add groups for which the constraints are satisfied</a:t>
            </a:r>
          </a:p>
          <a:p>
            <a:pPr lvl="1">
              <a:spcBef>
                <a:spcPts val="0"/>
              </a:spcBef>
            </a:pPr>
            <a:r>
              <a:t>Determine groups that can be applied </a:t>
            </a:r>
          </a:p>
          <a:p>
            <a:pPr lvl="1">
              <a:spcBef>
                <a:spcPts val="0"/>
              </a:spcBef>
            </a:pPr>
            <a:r>
              <a:t>Find cheapest permutation with A* such that constraints</a:t>
            </a:r>
            <a:br/>
            <a:r>
              <a:t>are satisfied for at least one group</a:t>
            </a:r>
          </a:p>
          <a:p>
            <a:pPr lvl="2" marL="1224000" indent="-576000">
              <a:spcBef>
                <a:spcPts val="0"/>
              </a:spcBef>
              <a:defRPr sz="3600"/>
            </a:pPr>
          </a:p>
          <a:p>
            <a:pPr/>
            <a:r>
              <a:t>Post-mapping optimization</a:t>
            </a:r>
          </a:p>
          <a:p>
            <a:pPr lvl="1">
              <a:spcBef>
                <a:spcPts val="0"/>
              </a:spcBef>
            </a:pPr>
            <a:r>
              <a:t>Re-group and Re-compile groups</a:t>
            </a:r>
          </a:p>
          <a:p>
            <a:pPr lvl="1">
              <a:spcBef>
                <a:spcPts val="0"/>
              </a:spcBef>
              <a:defRPr b="1"/>
            </a:pPr>
            <a:r>
              <a:t>Some SWAPs are </a:t>
            </a:r>
            <a:r>
              <a:rPr i="1"/>
              <a:t>for free!</a:t>
            </a:r>
          </a:p>
        </p:txBody>
      </p:sp>
      <p:sp>
        <p:nvSpPr>
          <p:cNvPr id="456" name="Text Placeholder 3"/>
          <p:cNvSpPr/>
          <p:nvPr>
            <p:ph type="body" idx="13"/>
          </p:nvPr>
        </p:nvSpPr>
        <p:spPr>
          <a:prstGeom prst="rect">
            <a:avLst/>
          </a:prstGeom>
        </p:spPr>
        <p:txBody>
          <a:bodyPr/>
          <a:lstStyle/>
          <a:p>
            <a:pPr marL="0" indent="0" defTabSz="1828800">
              <a:lnSpc>
                <a:spcPct val="83000"/>
              </a:lnSpc>
              <a:spcBef>
                <a:spcPts val="1600"/>
              </a:spcBef>
              <a:buSzTx/>
              <a:buFontTx/>
              <a:buNone/>
              <a:defRPr sz="1600">
                <a:latin typeface="Arial"/>
                <a:ea typeface="Arial"/>
                <a:cs typeface="Arial"/>
                <a:sym typeface="Arial"/>
              </a:defRPr>
            </a:pPr>
          </a:p>
        </p:txBody>
      </p:sp>
      <p:sp>
        <p:nvSpPr>
          <p:cNvPr id="457" name="Slide Number Placeholder 5"/>
          <p:cNvSpPr txBox="1"/>
          <p:nvPr>
            <p:ph type="sldNum" sz="quarter" idx="2"/>
          </p:nvPr>
        </p:nvSpPr>
        <p:spPr>
          <a:xfrm>
            <a:off x="22646931" y="12804334"/>
            <a:ext cx="478106" cy="466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8" name="Picture 4" descr="Picture 4"/>
          <p:cNvPicPr>
            <a:picLocks noChangeAspect="1"/>
          </p:cNvPicPr>
          <p:nvPr/>
        </p:nvPicPr>
        <p:blipFill>
          <a:blip r:embed="rId2">
            <a:extLst/>
          </a:blip>
          <a:stretch>
            <a:fillRect/>
          </a:stretch>
        </p:blipFill>
        <p:spPr>
          <a:xfrm>
            <a:off x="16330818" y="1437411"/>
            <a:ext cx="7152865" cy="5007752"/>
          </a:xfrm>
          <a:prstGeom prst="rect">
            <a:avLst/>
          </a:prstGeom>
          <a:ln w="12700">
            <a:miter lim="400000"/>
          </a:ln>
        </p:spPr>
      </p:pic>
      <p:pic>
        <p:nvPicPr>
          <p:cNvPr id="459" name="Picture 18" descr="Picture 18"/>
          <p:cNvPicPr>
            <a:picLocks noChangeAspect="1"/>
          </p:cNvPicPr>
          <p:nvPr/>
        </p:nvPicPr>
        <p:blipFill>
          <a:blip r:embed="rId3">
            <a:extLst/>
          </a:blip>
          <a:stretch>
            <a:fillRect/>
          </a:stretch>
        </p:blipFill>
        <p:spPr>
          <a:xfrm>
            <a:off x="15556197" y="6679200"/>
            <a:ext cx="8702103" cy="6129750"/>
          </a:xfrm>
          <a:prstGeom prst="rect">
            <a:avLst/>
          </a:prstGeom>
          <a:ln w="12700">
            <a:miter lim="400000"/>
          </a:ln>
        </p:spPr>
      </p:pic>
      <p:sp>
        <p:nvSpPr>
          <p:cNvPr id="460" name="Rectangle 19"/>
          <p:cNvSpPr/>
          <p:nvPr/>
        </p:nvSpPr>
        <p:spPr>
          <a:xfrm>
            <a:off x="22596403" y="7058025"/>
            <a:ext cx="1649491" cy="5472113"/>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61" name="Rectangle 20"/>
          <p:cNvSpPr/>
          <p:nvPr/>
        </p:nvSpPr>
        <p:spPr>
          <a:xfrm>
            <a:off x="21724859" y="7291385"/>
            <a:ext cx="2797260"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62" name="Rectangle 21"/>
          <p:cNvSpPr/>
          <p:nvPr/>
        </p:nvSpPr>
        <p:spPr>
          <a:xfrm>
            <a:off x="21434347" y="7129229"/>
            <a:ext cx="2797259"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63" name="Rectangle 22"/>
          <p:cNvSpPr/>
          <p:nvPr/>
        </p:nvSpPr>
        <p:spPr>
          <a:xfrm>
            <a:off x="20616747" y="6966709"/>
            <a:ext cx="2797259" cy="5472113"/>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64" name="Rectangle 23"/>
          <p:cNvSpPr/>
          <p:nvPr/>
        </p:nvSpPr>
        <p:spPr>
          <a:xfrm>
            <a:off x="19986048" y="7070514"/>
            <a:ext cx="2797259" cy="5472113"/>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65" name="Rectangle 24"/>
          <p:cNvSpPr/>
          <p:nvPr/>
        </p:nvSpPr>
        <p:spPr>
          <a:xfrm>
            <a:off x="19168650" y="7136951"/>
            <a:ext cx="2797259" cy="5472114"/>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66" name="Rectangle 25"/>
          <p:cNvSpPr/>
          <p:nvPr/>
        </p:nvSpPr>
        <p:spPr>
          <a:xfrm>
            <a:off x="18488975" y="6798499"/>
            <a:ext cx="2797259" cy="5472113"/>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pic>
        <p:nvPicPr>
          <p:cNvPr id="467" name="Picture 26" descr="Picture 26"/>
          <p:cNvPicPr>
            <a:picLocks noChangeAspect="1"/>
          </p:cNvPicPr>
          <p:nvPr/>
        </p:nvPicPr>
        <p:blipFill>
          <a:blip r:embed="rId4">
            <a:extLst/>
          </a:blip>
          <a:stretch>
            <a:fillRect/>
          </a:stretch>
        </p:blipFill>
        <p:spPr>
          <a:xfrm>
            <a:off x="16330818" y="1424923"/>
            <a:ext cx="7152865" cy="5007752"/>
          </a:xfrm>
          <a:prstGeom prst="rect">
            <a:avLst/>
          </a:prstGeom>
          <a:ln w="12700">
            <a:miter lim="400000"/>
          </a:ln>
        </p:spPr>
      </p:pic>
      <p:pic>
        <p:nvPicPr>
          <p:cNvPr id="468" name="Picture 27" descr="Picture 27"/>
          <p:cNvPicPr>
            <a:picLocks noChangeAspect="1"/>
          </p:cNvPicPr>
          <p:nvPr/>
        </p:nvPicPr>
        <p:blipFill>
          <a:blip r:embed="rId5">
            <a:extLst/>
          </a:blip>
          <a:stretch>
            <a:fillRect/>
          </a:stretch>
        </p:blipFill>
        <p:spPr>
          <a:xfrm>
            <a:off x="16330818" y="1438798"/>
            <a:ext cx="7152865" cy="5007751"/>
          </a:xfrm>
          <a:prstGeom prst="rect">
            <a:avLst/>
          </a:prstGeom>
          <a:ln w="12700">
            <a:miter lim="400000"/>
          </a:ln>
        </p:spPr>
      </p:pic>
      <p:pic>
        <p:nvPicPr>
          <p:cNvPr id="469" name="Picture 28" descr="Picture 28"/>
          <p:cNvPicPr>
            <a:picLocks noChangeAspect="1"/>
          </p:cNvPicPr>
          <p:nvPr/>
        </p:nvPicPr>
        <p:blipFill>
          <a:blip r:embed="rId6">
            <a:extLst/>
          </a:blip>
          <a:stretch>
            <a:fillRect/>
          </a:stretch>
        </p:blipFill>
        <p:spPr>
          <a:xfrm>
            <a:off x="16330818" y="1424923"/>
            <a:ext cx="7152865" cy="5007752"/>
          </a:xfrm>
          <a:prstGeom prst="rect">
            <a:avLst/>
          </a:prstGeom>
          <a:ln w="12700">
            <a:miter lim="400000"/>
          </a:ln>
        </p:spPr>
      </p:pic>
      <p:pic>
        <p:nvPicPr>
          <p:cNvPr id="470" name="Picture 29" descr="Picture 29"/>
          <p:cNvPicPr>
            <a:picLocks noChangeAspect="1"/>
          </p:cNvPicPr>
          <p:nvPr/>
        </p:nvPicPr>
        <p:blipFill>
          <a:blip r:embed="rId7">
            <a:extLst/>
          </a:blip>
          <a:stretch>
            <a:fillRect/>
          </a:stretch>
        </p:blipFill>
        <p:spPr>
          <a:xfrm>
            <a:off x="16330818" y="1424923"/>
            <a:ext cx="7152865" cy="5007752"/>
          </a:xfrm>
          <a:prstGeom prst="rect">
            <a:avLst/>
          </a:prstGeom>
          <a:ln w="12700">
            <a:miter lim="400000"/>
          </a:ln>
        </p:spPr>
      </p:pic>
      <p:pic>
        <p:nvPicPr>
          <p:cNvPr id="471" name="Picture 30" descr="Picture 30"/>
          <p:cNvPicPr>
            <a:picLocks noChangeAspect="1"/>
          </p:cNvPicPr>
          <p:nvPr/>
        </p:nvPicPr>
        <p:blipFill>
          <a:blip r:embed="rId8">
            <a:extLst/>
          </a:blip>
          <a:stretch>
            <a:fillRect/>
          </a:stretch>
        </p:blipFill>
        <p:spPr>
          <a:xfrm>
            <a:off x="16330818" y="1424923"/>
            <a:ext cx="7152865" cy="5007752"/>
          </a:xfrm>
          <a:prstGeom prst="rect">
            <a:avLst/>
          </a:prstGeom>
          <a:ln w="12700">
            <a:miter lim="400000"/>
          </a:ln>
        </p:spPr>
      </p:pic>
      <p:pic>
        <p:nvPicPr>
          <p:cNvPr id="472" name="Picture 31" descr="Picture 31"/>
          <p:cNvPicPr>
            <a:picLocks noChangeAspect="1"/>
          </p:cNvPicPr>
          <p:nvPr/>
        </p:nvPicPr>
        <p:blipFill>
          <a:blip r:embed="rId9">
            <a:extLst/>
          </a:blip>
          <a:stretch>
            <a:fillRect/>
          </a:stretch>
        </p:blipFill>
        <p:spPr>
          <a:xfrm>
            <a:off x="16330818" y="1439891"/>
            <a:ext cx="7152865" cy="5007752"/>
          </a:xfrm>
          <a:prstGeom prst="rect">
            <a:avLst/>
          </a:prstGeom>
          <a:ln w="12700">
            <a:miter lim="400000"/>
          </a:ln>
        </p:spPr>
      </p:pic>
      <p:pic>
        <p:nvPicPr>
          <p:cNvPr id="473" name="Picture 32" descr="Picture 32"/>
          <p:cNvPicPr>
            <a:picLocks noChangeAspect="1"/>
          </p:cNvPicPr>
          <p:nvPr/>
        </p:nvPicPr>
        <p:blipFill>
          <a:blip r:embed="rId10">
            <a:extLst/>
          </a:blip>
          <a:stretch>
            <a:fillRect/>
          </a:stretch>
        </p:blipFill>
        <p:spPr>
          <a:xfrm>
            <a:off x="16330818" y="1424923"/>
            <a:ext cx="7152865" cy="5007752"/>
          </a:xfrm>
          <a:prstGeom prst="rect">
            <a:avLst/>
          </a:prstGeom>
          <a:ln w="12700">
            <a:miter lim="400000"/>
          </a:ln>
        </p:spPr>
      </p:pic>
      <p:sp>
        <p:nvSpPr>
          <p:cNvPr id="474" name="Rectangle 6"/>
          <p:cNvSpPr/>
          <p:nvPr/>
        </p:nvSpPr>
        <p:spPr>
          <a:xfrm>
            <a:off x="18775433" y="8203965"/>
            <a:ext cx="2556211" cy="1371601"/>
          </a:xfrm>
          <a:prstGeom prst="rect">
            <a:avLst/>
          </a:prstGeom>
          <a:ln w="63500">
            <a:solidFill>
              <a:srgbClr val="FF0000"/>
            </a:solidFill>
            <a:prstDash val="dash"/>
            <a:miter/>
          </a:ln>
        </p:spPr>
        <p:txBody>
          <a:bodyPr tIns="91439" bIns="91439" anchor="ctr"/>
          <a:lstStyle/>
          <a:p>
            <a:pPr defTabSz="1828800">
              <a:defRPr b="0" sz="3600">
                <a:solidFill>
                  <a:srgbClr val="FFFFFF"/>
                </a:solidFill>
                <a:latin typeface="Arial"/>
                <a:ea typeface="Arial"/>
                <a:cs typeface="Arial"/>
                <a:sym typeface="Arial"/>
              </a:defRPr>
            </a:pPr>
          </a:p>
        </p:txBody>
      </p:sp>
      <p:pic>
        <p:nvPicPr>
          <p:cNvPr id="475" name="Picture 8" descr="Picture 8"/>
          <p:cNvPicPr>
            <a:picLocks noChangeAspect="1"/>
          </p:cNvPicPr>
          <p:nvPr/>
        </p:nvPicPr>
        <p:blipFill>
          <a:blip r:embed="rId11">
            <a:extLst/>
          </a:blip>
          <a:srcRect l="0" t="1" r="45585" b="1346"/>
          <a:stretch>
            <a:fillRect/>
          </a:stretch>
        </p:blipFill>
        <p:spPr>
          <a:xfrm>
            <a:off x="3042985" y="11625473"/>
            <a:ext cx="7892107" cy="1741735"/>
          </a:xfrm>
          <a:prstGeom prst="rect">
            <a:avLst/>
          </a:prstGeom>
          <a:ln w="12700">
            <a:miter lim="400000"/>
          </a:ln>
        </p:spPr>
      </p:pic>
      <p:pic>
        <p:nvPicPr>
          <p:cNvPr id="476" name="Picture 9" descr="Picture 9"/>
          <p:cNvPicPr>
            <a:picLocks noChangeAspect="1"/>
          </p:cNvPicPr>
          <p:nvPr/>
        </p:nvPicPr>
        <p:blipFill>
          <a:blip r:embed="rId11">
            <a:extLst/>
          </a:blip>
          <a:srcRect l="58493" t="1" r="0" b="10220"/>
          <a:stretch>
            <a:fillRect/>
          </a:stretch>
        </p:blipFill>
        <p:spPr>
          <a:xfrm>
            <a:off x="3051318" y="11618389"/>
            <a:ext cx="6019980" cy="1585047"/>
          </a:xfrm>
          <a:prstGeom prst="rect">
            <a:avLst/>
          </a:prstGeom>
          <a:ln w="12700">
            <a:miter lim="400000"/>
          </a:ln>
        </p:spPr>
      </p:pic>
      <p:grpSp>
        <p:nvGrpSpPr>
          <p:cNvPr id="481" name="Group 35"/>
          <p:cNvGrpSpPr/>
          <p:nvPr/>
        </p:nvGrpSpPr>
        <p:grpSpPr>
          <a:xfrm>
            <a:off x="15700323" y="7145911"/>
            <a:ext cx="6856203" cy="6256883"/>
            <a:chOff x="0" y="0"/>
            <a:chExt cx="6856201" cy="6256882"/>
          </a:xfrm>
        </p:grpSpPr>
        <p:pic>
          <p:nvPicPr>
            <p:cNvPr id="477" name="Picture 36" descr="Picture 36"/>
            <p:cNvPicPr>
              <a:picLocks noChangeAspect="1"/>
            </p:cNvPicPr>
            <p:nvPr/>
          </p:nvPicPr>
          <p:blipFill>
            <a:blip r:embed="rId12">
              <a:extLst/>
            </a:blip>
            <a:stretch>
              <a:fillRect/>
            </a:stretch>
          </p:blipFill>
          <p:spPr>
            <a:xfrm>
              <a:off x="0" y="-1"/>
              <a:ext cx="6856202" cy="6129752"/>
            </a:xfrm>
            <a:prstGeom prst="rect">
              <a:avLst/>
            </a:prstGeom>
            <a:ln w="12700" cap="flat">
              <a:noFill/>
              <a:miter lim="400000"/>
            </a:ln>
            <a:effectLst/>
          </p:spPr>
        </p:pic>
        <p:sp>
          <p:nvSpPr>
            <p:cNvPr id="478" name="Rectangle 37"/>
            <p:cNvSpPr/>
            <p:nvPr/>
          </p:nvSpPr>
          <p:spPr>
            <a:xfrm>
              <a:off x="0" y="141577"/>
              <a:ext cx="1852939" cy="6115306"/>
            </a:xfrm>
            <a:prstGeom prst="rect">
              <a:avLst/>
            </a:prstGeom>
            <a:solidFill>
              <a:srgbClr val="FFFFFF"/>
            </a:solidFill>
            <a:ln w="12700" cap="flat">
              <a:noFill/>
              <a:miter lim="400000"/>
            </a:ln>
            <a:effectLst/>
          </p:spPr>
          <p:txBody>
            <a:bodyPr wrap="square" lIns="91439" tIns="91439" rIns="91439" bIns="91439" numCol="1" anchor="ctr">
              <a:noAutofit/>
            </a:bodyPr>
            <a:lstStyle/>
            <a:p>
              <a:pPr defTabSz="1828800">
                <a:defRPr b="0" sz="3600">
                  <a:solidFill>
                    <a:srgbClr val="FFFFFF"/>
                  </a:solidFill>
                  <a:latin typeface="Arial"/>
                  <a:ea typeface="Arial"/>
                  <a:cs typeface="Arial"/>
                  <a:sym typeface="Arial"/>
                </a:defRPr>
              </a:pPr>
            </a:p>
          </p:txBody>
        </p:sp>
        <p:sp>
          <p:nvSpPr>
            <p:cNvPr id="479" name="Straight Connector 38"/>
            <p:cNvSpPr/>
            <p:nvPr/>
          </p:nvSpPr>
          <p:spPr>
            <a:xfrm flipV="1">
              <a:off x="3428099" y="504475"/>
              <a:ext cx="1" cy="5077483"/>
            </a:xfrm>
            <a:prstGeom prst="line">
              <a:avLst/>
            </a:prstGeom>
            <a:noFill/>
            <a:ln w="25400" cap="flat">
              <a:solidFill>
                <a:srgbClr val="808288"/>
              </a:solidFill>
              <a:prstDash val="dash"/>
              <a:miter lim="800000"/>
            </a:ln>
            <a:effectLst/>
          </p:spPr>
          <p:txBody>
            <a:bodyPr wrap="square" lIns="91439" tIns="91439" rIns="91439" bIns="91439" numCol="1" anchor="t">
              <a:noAutofit/>
            </a:bodyPr>
            <a:lstStyle/>
            <a:p>
              <a:pPr algn="l" defTabSz="1828800">
                <a:defRPr b="0" sz="3600">
                  <a:latin typeface="Arial"/>
                  <a:ea typeface="Arial"/>
                  <a:cs typeface="Arial"/>
                  <a:sym typeface="Arial"/>
                </a:defRPr>
              </a:pPr>
            </a:p>
          </p:txBody>
        </p:sp>
        <p:sp>
          <p:nvSpPr>
            <p:cNvPr id="480" name="Straight Connector 39"/>
            <p:cNvSpPr/>
            <p:nvPr/>
          </p:nvSpPr>
          <p:spPr>
            <a:xfrm flipV="1">
              <a:off x="4514563" y="493393"/>
              <a:ext cx="1" cy="5077483"/>
            </a:xfrm>
            <a:prstGeom prst="line">
              <a:avLst/>
            </a:prstGeom>
            <a:noFill/>
            <a:ln w="25400" cap="flat">
              <a:solidFill>
                <a:srgbClr val="808288"/>
              </a:solidFill>
              <a:prstDash val="dash"/>
              <a:miter lim="800000"/>
            </a:ln>
            <a:effectLst/>
          </p:spPr>
          <p:txBody>
            <a:bodyPr wrap="square" lIns="91439" tIns="91439" rIns="91439" bIns="91439" numCol="1" anchor="t">
              <a:noAutofit/>
            </a:bodyPr>
            <a:lstStyle/>
            <a:p>
              <a:pPr algn="l" defTabSz="1828800">
                <a:defRPr b="0" sz="3600">
                  <a:latin typeface="Arial"/>
                  <a:ea typeface="Arial"/>
                  <a:cs typeface="Arial"/>
                  <a:sym typeface="Arial"/>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55">
                                            <p:bg/>
                                          </p:spTgt>
                                        </p:tgtEl>
                                        <p:attrNameLst>
                                          <p:attrName>style.visibility</p:attrName>
                                        </p:attrNameLst>
                                      </p:cBhvr>
                                      <p:to>
                                        <p:strVal val="visible"/>
                                      </p:to>
                                    </p:set>
                                    <p:animEffect filter="dissolve" transition="in">
                                      <p:cBhvr>
                                        <p:cTn id="7" dur="500"/>
                                        <p:tgtEl>
                                          <p:spTgt spid="45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455">
                                            <p:txEl>
                                              <p:pRg st="0" end="0"/>
                                            </p:txEl>
                                          </p:spTgt>
                                        </p:tgtEl>
                                        <p:attrNameLst>
                                          <p:attrName>style.visibility</p:attrName>
                                        </p:attrNameLst>
                                      </p:cBhvr>
                                      <p:to>
                                        <p:strVal val="visible"/>
                                      </p:to>
                                    </p:set>
                                    <p:animEffect filter="dissolve" transition="in">
                                      <p:cBhvr>
                                        <p:cTn id="10" dur="500"/>
                                        <p:tgtEl>
                                          <p:spTgt spid="455">
                                            <p:txEl>
                                              <p:pRg st="0" end="0"/>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455">
                                            <p:txEl>
                                              <p:pRg st="1" end="1"/>
                                            </p:txEl>
                                          </p:spTgt>
                                        </p:tgtEl>
                                        <p:attrNameLst>
                                          <p:attrName>style.visibility</p:attrName>
                                        </p:attrNameLst>
                                      </p:cBhvr>
                                      <p:to>
                                        <p:strVal val="visible"/>
                                      </p:to>
                                    </p:set>
                                    <p:animEffect filter="dissolve" transition="in">
                                      <p:cBhvr>
                                        <p:cTn id="13" dur="500"/>
                                        <p:tgtEl>
                                          <p:spTgt spid="455">
                                            <p:txEl>
                                              <p:pRg st="1" end="1"/>
                                            </p:txEl>
                                          </p:spTgt>
                                        </p:tgtEl>
                                      </p:cBhvr>
                                    </p:animEffect>
                                  </p:childTnLst>
                                </p:cTn>
                              </p:par>
                              <p:par>
                                <p:cTn id="14" presetClass="entr" nodeType="withEffect" presetSubtype="0" presetID="9" grpId="1" fill="hold">
                                  <p:stCondLst>
                                    <p:cond delay="0"/>
                                  </p:stCondLst>
                                  <p:iterate type="el" backwards="0">
                                    <p:tmAbs val="0"/>
                                  </p:iterate>
                                  <p:childTnLst>
                                    <p:set>
                                      <p:cBhvr>
                                        <p:cTn id="15" fill="hold"/>
                                        <p:tgtEl>
                                          <p:spTgt spid="455">
                                            <p:txEl>
                                              <p:pRg st="2" end="2"/>
                                            </p:txEl>
                                          </p:spTgt>
                                        </p:tgtEl>
                                        <p:attrNameLst>
                                          <p:attrName>style.visibility</p:attrName>
                                        </p:attrNameLst>
                                      </p:cBhvr>
                                      <p:to>
                                        <p:strVal val="visible"/>
                                      </p:to>
                                    </p:set>
                                    <p:animEffect filter="dissolve" transition="in">
                                      <p:cBhvr>
                                        <p:cTn id="16" dur="500"/>
                                        <p:tgtEl>
                                          <p:spTgt spid="45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9" grpId="2" fill="hold">
                                  <p:stCondLst>
                                    <p:cond delay="0"/>
                                  </p:stCondLst>
                                  <p:iterate type="el" backwards="0">
                                    <p:tmAbs val="0"/>
                                  </p:iterate>
                                  <p:childTnLst>
                                    <p:set>
                                      <p:cBhvr>
                                        <p:cTn id="20" fill="hold"/>
                                        <p:tgtEl>
                                          <p:spTgt spid="458"/>
                                        </p:tgtEl>
                                        <p:attrNameLst>
                                          <p:attrName>style.visibility</p:attrName>
                                        </p:attrNameLst>
                                      </p:cBhvr>
                                      <p:to>
                                        <p:strVal val="visible"/>
                                      </p:to>
                                    </p:set>
                                    <p:animEffect filter="dissolve" transition="in">
                                      <p:cBhvr>
                                        <p:cTn id="21" dur="500"/>
                                        <p:tgtEl>
                                          <p:spTgt spid="458"/>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ID="9" grpId="3" fill="hold">
                                  <p:stCondLst>
                                    <p:cond delay="0"/>
                                  </p:stCondLst>
                                  <p:iterate type="el" backwards="0">
                                    <p:tmAbs val="0"/>
                                  </p:iterate>
                                  <p:childTnLst>
                                    <p:set>
                                      <p:cBhvr>
                                        <p:cTn id="25" fill="hold"/>
                                        <p:tgtEl>
                                          <p:spTgt spid="459"/>
                                        </p:tgtEl>
                                        <p:attrNameLst>
                                          <p:attrName>style.visibility</p:attrName>
                                        </p:attrNameLst>
                                      </p:cBhvr>
                                      <p:to>
                                        <p:strVal val="visible"/>
                                      </p:to>
                                    </p:set>
                                    <p:animEffect filter="dissolve" transition="in">
                                      <p:cBhvr>
                                        <p:cTn id="26" dur="500"/>
                                        <p:tgtEl>
                                          <p:spTgt spid="459"/>
                                        </p:tgtEl>
                                      </p:cBhvr>
                                    </p:animEffect>
                                  </p:childTnLst>
                                </p:cTn>
                              </p:par>
                            </p:childTnLst>
                          </p:cTn>
                        </p:par>
                        <p:par>
                          <p:cTn id="27" fill="hold">
                            <p:stCondLst>
                              <p:cond delay="500"/>
                            </p:stCondLst>
                            <p:childTnLst>
                              <p:par>
                                <p:cTn id="28" presetClass="exit" nodeType="afterEffect" presetSubtype="0" presetID="1" grpId="4" fill="hold">
                                  <p:stCondLst>
                                    <p:cond delay="0"/>
                                  </p:stCondLst>
                                  <p:iterate type="el" backwards="0">
                                    <p:tmAbs val="0"/>
                                  </p:iterate>
                                  <p:childTnLst>
                                    <p:set>
                                      <p:cBhvr>
                                        <p:cTn id="29" fill="hold">
                                          <p:stCondLst>
                                            <p:cond delay="0"/>
                                          </p:stCondLst>
                                        </p:cTn>
                                        <p:tgtEl>
                                          <p:spTgt spid="48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1" fill="hold">
                                  <p:stCondLst>
                                    <p:cond delay="0"/>
                                  </p:stCondLst>
                                  <p:iterate type="el" backwards="0">
                                    <p:tmAbs val="0"/>
                                  </p:iterate>
                                  <p:childTnLst>
                                    <p:set>
                                      <p:cBhvr>
                                        <p:cTn id="33" fill="hold"/>
                                        <p:tgtEl>
                                          <p:spTgt spid="455">
                                            <p:txEl>
                                              <p:pRg st="3" end="3"/>
                                            </p:txEl>
                                          </p:spTgt>
                                        </p:tgtEl>
                                        <p:attrNameLst>
                                          <p:attrName>style.visibility</p:attrName>
                                        </p:attrNameLst>
                                      </p:cBhvr>
                                      <p:to>
                                        <p:strVal val="visible"/>
                                      </p:to>
                                    </p:set>
                                    <p:animEffect filter="dissolve" transition="in">
                                      <p:cBhvr>
                                        <p:cTn id="34" dur="500"/>
                                        <p:tgtEl>
                                          <p:spTgt spid="455">
                                            <p:txEl>
                                              <p:pRg st="3" end="3"/>
                                            </p:txEl>
                                          </p:spTgt>
                                        </p:tgtEl>
                                      </p:cBhvr>
                                    </p:animEffect>
                                  </p:childTnLst>
                                </p:cTn>
                              </p:par>
                              <p:par>
                                <p:cTn id="35" presetClass="entr" nodeType="withEffect" presetSubtype="0" presetID="9" grpId="1" fill="hold">
                                  <p:stCondLst>
                                    <p:cond delay="0"/>
                                  </p:stCondLst>
                                  <p:iterate type="el" backwards="0">
                                    <p:tmAbs val="0"/>
                                  </p:iterate>
                                  <p:childTnLst>
                                    <p:set>
                                      <p:cBhvr>
                                        <p:cTn id="36" fill="hold"/>
                                        <p:tgtEl>
                                          <p:spTgt spid="455">
                                            <p:txEl>
                                              <p:pRg st="4" end="4"/>
                                            </p:txEl>
                                          </p:spTgt>
                                        </p:tgtEl>
                                        <p:attrNameLst>
                                          <p:attrName>style.visibility</p:attrName>
                                        </p:attrNameLst>
                                      </p:cBhvr>
                                      <p:to>
                                        <p:strVal val="visible"/>
                                      </p:to>
                                    </p:set>
                                    <p:animEffect filter="dissolve" transition="in">
                                      <p:cBhvr>
                                        <p:cTn id="37" dur="500"/>
                                        <p:tgtEl>
                                          <p:spTgt spid="455">
                                            <p:txEl>
                                              <p:pRg st="4" end="4"/>
                                            </p:txEl>
                                          </p:spTgt>
                                        </p:tgtEl>
                                      </p:cBhvr>
                                    </p:animEffect>
                                  </p:childTnLst>
                                </p:cTn>
                              </p:par>
                              <p:par>
                                <p:cTn id="38" presetClass="entr" nodeType="withEffect" presetSubtype="0" presetID="9" grpId="1" fill="hold">
                                  <p:stCondLst>
                                    <p:cond delay="0"/>
                                  </p:stCondLst>
                                  <p:iterate type="el" backwards="0">
                                    <p:tmAbs val="0"/>
                                  </p:iterate>
                                  <p:childTnLst>
                                    <p:set>
                                      <p:cBhvr>
                                        <p:cTn id="39" fill="hold"/>
                                        <p:tgtEl>
                                          <p:spTgt spid="455">
                                            <p:txEl>
                                              <p:pRg st="5" end="5"/>
                                            </p:txEl>
                                          </p:spTgt>
                                        </p:tgtEl>
                                        <p:attrNameLst>
                                          <p:attrName>style.visibility</p:attrName>
                                        </p:attrNameLst>
                                      </p:cBhvr>
                                      <p:to>
                                        <p:strVal val="visible"/>
                                      </p:to>
                                    </p:set>
                                    <p:animEffect filter="dissolve" transition="in">
                                      <p:cBhvr>
                                        <p:cTn id="40" dur="500"/>
                                        <p:tgtEl>
                                          <p:spTgt spid="455">
                                            <p:txEl>
                                              <p:pRg st="5" end="5"/>
                                            </p:txEl>
                                          </p:spTgt>
                                        </p:tgtEl>
                                      </p:cBhvr>
                                    </p:animEffect>
                                  </p:childTnLst>
                                </p:cTn>
                              </p:par>
                              <p:par>
                                <p:cTn id="41" presetClass="entr" nodeType="withEffect" presetSubtype="0" presetID="9" grpId="1" fill="hold">
                                  <p:stCondLst>
                                    <p:cond delay="0"/>
                                  </p:stCondLst>
                                  <p:iterate type="el" backwards="0">
                                    <p:tmAbs val="0"/>
                                  </p:iterate>
                                  <p:childTnLst>
                                    <p:set>
                                      <p:cBhvr>
                                        <p:cTn id="42" fill="hold"/>
                                        <p:tgtEl>
                                          <p:spTgt spid="455">
                                            <p:txEl>
                                              <p:pRg st="6" end="6"/>
                                            </p:txEl>
                                          </p:spTgt>
                                        </p:tgtEl>
                                        <p:attrNameLst>
                                          <p:attrName>style.visibility</p:attrName>
                                        </p:attrNameLst>
                                      </p:cBhvr>
                                      <p:to>
                                        <p:strVal val="visible"/>
                                      </p:to>
                                    </p:set>
                                    <p:animEffect filter="dissolve" transition="in">
                                      <p:cBhvr>
                                        <p:cTn id="43" dur="500"/>
                                        <p:tgtEl>
                                          <p:spTgt spid="455">
                                            <p:txEl>
                                              <p:pRg st="6" end="6"/>
                                            </p:txEl>
                                          </p:spTgt>
                                        </p:tgtEl>
                                      </p:cBhvr>
                                    </p:animEffect>
                                  </p:childTnLst>
                                </p:cTn>
                              </p:par>
                              <p:par>
                                <p:cTn id="44" presetClass="entr" nodeType="withEffect" presetSubtype="0" presetID="9" grpId="1" fill="hold">
                                  <p:stCondLst>
                                    <p:cond delay="0"/>
                                  </p:stCondLst>
                                  <p:iterate type="el" backwards="0">
                                    <p:tmAbs val="0"/>
                                  </p:iterate>
                                  <p:childTnLst>
                                    <p:set>
                                      <p:cBhvr>
                                        <p:cTn id="45" fill="hold"/>
                                        <p:tgtEl>
                                          <p:spTgt spid="455">
                                            <p:txEl>
                                              <p:pRg st="7" end="7"/>
                                            </p:txEl>
                                          </p:spTgt>
                                        </p:tgtEl>
                                        <p:attrNameLst>
                                          <p:attrName>style.visibility</p:attrName>
                                        </p:attrNameLst>
                                      </p:cBhvr>
                                      <p:to>
                                        <p:strVal val="visible"/>
                                      </p:to>
                                    </p:set>
                                    <p:animEffect filter="dissolve" transition="in">
                                      <p:cBhvr>
                                        <p:cTn id="46" dur="500"/>
                                        <p:tgtEl>
                                          <p:spTgt spid="455">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Class="entr" nodeType="clickEffect" presetID="9" grpId="5" fill="hold">
                                  <p:stCondLst>
                                    <p:cond delay="0"/>
                                  </p:stCondLst>
                                  <p:iterate type="el" backwards="0">
                                    <p:tmAbs val="0"/>
                                  </p:iterate>
                                  <p:childTnLst>
                                    <p:set>
                                      <p:cBhvr>
                                        <p:cTn id="50" fill="hold"/>
                                        <p:tgtEl>
                                          <p:spTgt spid="467"/>
                                        </p:tgtEl>
                                        <p:attrNameLst>
                                          <p:attrName>style.visibility</p:attrName>
                                        </p:attrNameLst>
                                      </p:cBhvr>
                                      <p:to>
                                        <p:strVal val="visible"/>
                                      </p:to>
                                    </p:set>
                                    <p:animEffect filter="dissolve" transition="in">
                                      <p:cBhvr>
                                        <p:cTn id="51" dur="500"/>
                                        <p:tgtEl>
                                          <p:spTgt spid="467"/>
                                        </p:tgtEl>
                                      </p:cBhvr>
                                    </p:animEffect>
                                  </p:childTnLst>
                                </p:cTn>
                              </p:par>
                            </p:childTnLst>
                          </p:cTn>
                        </p:par>
                        <p:par>
                          <p:cTn id="52" fill="hold">
                            <p:stCondLst>
                              <p:cond delay="500"/>
                            </p:stCondLst>
                            <p:childTnLst>
                              <p:par>
                                <p:cTn id="53" presetClass="exit" nodeType="afterEffect" presetID="9" grpId="6" fill="hold">
                                  <p:stCondLst>
                                    <p:cond delay="0"/>
                                  </p:stCondLst>
                                  <p:iterate type="el" backwards="0">
                                    <p:tmAbs val="0"/>
                                  </p:iterate>
                                  <p:childTnLst>
                                    <p:animEffect filter="dissolve" transition="out">
                                      <p:cBhvr>
                                        <p:cTn id="54" dur="500" fill="hold"/>
                                        <p:tgtEl>
                                          <p:spTgt spid="466"/>
                                        </p:tgtEl>
                                      </p:cBhvr>
                                    </p:animEffect>
                                    <p:set>
                                      <p:cBhvr>
                                        <p:cTn id="55" fill="hold">
                                          <p:stCondLst>
                                            <p:cond delay="499"/>
                                          </p:stCondLst>
                                        </p:cTn>
                                        <p:tgtEl>
                                          <p:spTgt spid="46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ID="9" grpId="1" fill="hold">
                                  <p:stCondLst>
                                    <p:cond delay="0"/>
                                  </p:stCondLst>
                                  <p:iterate type="el" backwards="0">
                                    <p:tmAbs val="0"/>
                                  </p:iterate>
                                  <p:childTnLst>
                                    <p:set>
                                      <p:cBhvr>
                                        <p:cTn id="59" fill="hold"/>
                                        <p:tgtEl>
                                          <p:spTgt spid="455">
                                            <p:txEl>
                                              <p:pRg st="8" end="8"/>
                                            </p:txEl>
                                          </p:spTgt>
                                        </p:tgtEl>
                                        <p:attrNameLst>
                                          <p:attrName>style.visibility</p:attrName>
                                        </p:attrNameLst>
                                      </p:cBhvr>
                                      <p:to>
                                        <p:strVal val="visible"/>
                                      </p:to>
                                    </p:set>
                                    <p:animEffect filter="dissolve" transition="in">
                                      <p:cBhvr>
                                        <p:cTn id="60" dur="500"/>
                                        <p:tgtEl>
                                          <p:spTgt spid="455">
                                            <p:txEl>
                                              <p:pRg st="8" end="8"/>
                                            </p:txEl>
                                          </p:spTgt>
                                        </p:tgtEl>
                                      </p:cBhvr>
                                    </p:animEffect>
                                  </p:childTnLst>
                                </p:cTn>
                              </p:par>
                              <p:par>
                                <p:cTn id="61" presetClass="entr" nodeType="withEffect" presetSubtype="0" presetID="9" grpId="1" fill="hold">
                                  <p:stCondLst>
                                    <p:cond delay="0"/>
                                  </p:stCondLst>
                                  <p:iterate type="el" backwards="0">
                                    <p:tmAbs val="0"/>
                                  </p:iterate>
                                  <p:childTnLst>
                                    <p:set>
                                      <p:cBhvr>
                                        <p:cTn id="62" fill="hold"/>
                                        <p:tgtEl>
                                          <p:spTgt spid="455">
                                            <p:txEl>
                                              <p:pRg st="9" end="9"/>
                                            </p:txEl>
                                          </p:spTgt>
                                        </p:tgtEl>
                                        <p:attrNameLst>
                                          <p:attrName>style.visibility</p:attrName>
                                        </p:attrNameLst>
                                      </p:cBhvr>
                                      <p:to>
                                        <p:strVal val="visible"/>
                                      </p:to>
                                    </p:set>
                                    <p:animEffect filter="dissolve" transition="in">
                                      <p:cBhvr>
                                        <p:cTn id="63" dur="500"/>
                                        <p:tgtEl>
                                          <p:spTgt spid="455">
                                            <p:txEl>
                                              <p:pRg st="9" end="9"/>
                                            </p:txEl>
                                          </p:spTgt>
                                        </p:tgtEl>
                                      </p:cBhvr>
                                    </p:animEffect>
                                  </p:childTnLst>
                                </p:cTn>
                              </p:par>
                              <p:par>
                                <p:cTn id="64" presetClass="entr" nodeType="withEffect" presetSubtype="0" presetID="9" grpId="1" fill="hold">
                                  <p:stCondLst>
                                    <p:cond delay="0"/>
                                  </p:stCondLst>
                                  <p:iterate type="el" backwards="0">
                                    <p:tmAbs val="0"/>
                                  </p:iterate>
                                  <p:childTnLst>
                                    <p:set>
                                      <p:cBhvr>
                                        <p:cTn id="65" fill="hold"/>
                                        <p:tgtEl>
                                          <p:spTgt spid="455">
                                            <p:txEl>
                                              <p:pRg st="10" end="10"/>
                                            </p:txEl>
                                          </p:spTgt>
                                        </p:tgtEl>
                                        <p:attrNameLst>
                                          <p:attrName>style.visibility</p:attrName>
                                        </p:attrNameLst>
                                      </p:cBhvr>
                                      <p:to>
                                        <p:strVal val="visible"/>
                                      </p:to>
                                    </p:set>
                                    <p:animEffect filter="dissolve" transition="in">
                                      <p:cBhvr>
                                        <p:cTn id="66" dur="500"/>
                                        <p:tgtEl>
                                          <p:spTgt spid="455">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Class="entr" nodeType="clickEffect" presetID="9" grpId="7" fill="hold">
                                  <p:stCondLst>
                                    <p:cond delay="0"/>
                                  </p:stCondLst>
                                  <p:iterate type="el" backwards="0">
                                    <p:tmAbs val="0"/>
                                  </p:iterate>
                                  <p:childTnLst>
                                    <p:set>
                                      <p:cBhvr>
                                        <p:cTn id="70" fill="hold"/>
                                        <p:tgtEl>
                                          <p:spTgt spid="468"/>
                                        </p:tgtEl>
                                        <p:attrNameLst>
                                          <p:attrName>style.visibility</p:attrName>
                                        </p:attrNameLst>
                                      </p:cBhvr>
                                      <p:to>
                                        <p:strVal val="visible"/>
                                      </p:to>
                                    </p:set>
                                    <p:animEffect filter="dissolve" transition="in">
                                      <p:cBhvr>
                                        <p:cTn id="71" dur="500"/>
                                        <p:tgtEl>
                                          <p:spTgt spid="468"/>
                                        </p:tgtEl>
                                      </p:cBhvr>
                                    </p:animEffect>
                                  </p:childTnLst>
                                </p:cTn>
                              </p:par>
                            </p:childTnLst>
                          </p:cTn>
                        </p:par>
                      </p:childTnLst>
                    </p:cTn>
                  </p:par>
                  <p:par>
                    <p:cTn id="72" fill="hold">
                      <p:stCondLst>
                        <p:cond delay="indefinite"/>
                      </p:stCondLst>
                      <p:childTnLst>
                        <p:par>
                          <p:cTn id="73" fill="hold">
                            <p:stCondLst>
                              <p:cond delay="0"/>
                            </p:stCondLst>
                            <p:childTnLst>
                              <p:par>
                                <p:cTn id="74" presetClass="exit" nodeType="clickEffect" presetID="9" grpId="8" fill="hold">
                                  <p:stCondLst>
                                    <p:cond delay="0"/>
                                  </p:stCondLst>
                                  <p:iterate type="el" backwards="0">
                                    <p:tmAbs val="0"/>
                                  </p:iterate>
                                  <p:childTnLst>
                                    <p:animEffect filter="dissolve" transition="out">
                                      <p:cBhvr>
                                        <p:cTn id="75" dur="500" fill="hold"/>
                                        <p:tgtEl>
                                          <p:spTgt spid="465"/>
                                        </p:tgtEl>
                                      </p:cBhvr>
                                    </p:animEffect>
                                    <p:set>
                                      <p:cBhvr>
                                        <p:cTn id="76" fill="hold">
                                          <p:stCondLst>
                                            <p:cond delay="499"/>
                                          </p:stCondLst>
                                        </p:cTn>
                                        <p:tgtEl>
                                          <p:spTgt spid="46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Class="entr" nodeType="clickEffect" presetID="9" grpId="9" fill="hold">
                                  <p:stCondLst>
                                    <p:cond delay="0"/>
                                  </p:stCondLst>
                                  <p:iterate type="el" backwards="0">
                                    <p:tmAbs val="0"/>
                                  </p:iterate>
                                  <p:childTnLst>
                                    <p:set>
                                      <p:cBhvr>
                                        <p:cTn id="80" fill="hold"/>
                                        <p:tgtEl>
                                          <p:spTgt spid="469"/>
                                        </p:tgtEl>
                                        <p:attrNameLst>
                                          <p:attrName>style.visibility</p:attrName>
                                        </p:attrNameLst>
                                      </p:cBhvr>
                                      <p:to>
                                        <p:strVal val="visible"/>
                                      </p:to>
                                    </p:set>
                                    <p:animEffect filter="dissolve" transition="in">
                                      <p:cBhvr>
                                        <p:cTn id="81" dur="500"/>
                                        <p:tgtEl>
                                          <p:spTgt spid="469"/>
                                        </p:tgtEl>
                                      </p:cBhvr>
                                    </p:animEffect>
                                  </p:childTnLst>
                                </p:cTn>
                              </p:par>
                            </p:childTnLst>
                          </p:cTn>
                        </p:par>
                        <p:par>
                          <p:cTn id="82" fill="hold">
                            <p:stCondLst>
                              <p:cond delay="500"/>
                            </p:stCondLst>
                            <p:childTnLst>
                              <p:par>
                                <p:cTn id="83" presetClass="exit" nodeType="afterEffect" presetID="9" grpId="10" fill="hold">
                                  <p:stCondLst>
                                    <p:cond delay="0"/>
                                  </p:stCondLst>
                                  <p:iterate type="el" backwards="0">
                                    <p:tmAbs val="0"/>
                                  </p:iterate>
                                  <p:childTnLst>
                                    <p:animEffect filter="dissolve" transition="out">
                                      <p:cBhvr>
                                        <p:cTn id="84" dur="500" fill="hold"/>
                                        <p:tgtEl>
                                          <p:spTgt spid="464"/>
                                        </p:tgtEl>
                                      </p:cBhvr>
                                    </p:animEffect>
                                    <p:set>
                                      <p:cBhvr>
                                        <p:cTn id="85" fill="hold">
                                          <p:stCondLst>
                                            <p:cond delay="499"/>
                                          </p:stCondLst>
                                        </p:cTn>
                                        <p:tgtEl>
                                          <p:spTgt spid="464"/>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Class="entr" nodeType="clickEffect" presetID="9" grpId="11" fill="hold">
                                  <p:stCondLst>
                                    <p:cond delay="0"/>
                                  </p:stCondLst>
                                  <p:iterate type="el" backwards="0">
                                    <p:tmAbs val="0"/>
                                  </p:iterate>
                                  <p:childTnLst>
                                    <p:set>
                                      <p:cBhvr>
                                        <p:cTn id="89" fill="hold"/>
                                        <p:tgtEl>
                                          <p:spTgt spid="470"/>
                                        </p:tgtEl>
                                        <p:attrNameLst>
                                          <p:attrName>style.visibility</p:attrName>
                                        </p:attrNameLst>
                                      </p:cBhvr>
                                      <p:to>
                                        <p:strVal val="visible"/>
                                      </p:to>
                                    </p:set>
                                    <p:animEffect filter="dissolve" transition="in">
                                      <p:cBhvr>
                                        <p:cTn id="90" dur="500"/>
                                        <p:tgtEl>
                                          <p:spTgt spid="470"/>
                                        </p:tgtEl>
                                      </p:cBhvr>
                                    </p:animEffect>
                                  </p:childTnLst>
                                </p:cTn>
                              </p:par>
                            </p:childTnLst>
                          </p:cTn>
                        </p:par>
                      </p:childTnLst>
                    </p:cTn>
                  </p:par>
                  <p:par>
                    <p:cTn id="91" fill="hold">
                      <p:stCondLst>
                        <p:cond delay="indefinite"/>
                      </p:stCondLst>
                      <p:childTnLst>
                        <p:par>
                          <p:cTn id="92" fill="hold">
                            <p:stCondLst>
                              <p:cond delay="0"/>
                            </p:stCondLst>
                            <p:childTnLst>
                              <p:par>
                                <p:cTn id="93" presetClass="exit" nodeType="clickEffect" presetID="9" grpId="12" fill="hold">
                                  <p:stCondLst>
                                    <p:cond delay="0"/>
                                  </p:stCondLst>
                                  <p:iterate type="el" backwards="0">
                                    <p:tmAbs val="0"/>
                                  </p:iterate>
                                  <p:childTnLst>
                                    <p:animEffect filter="dissolve" transition="out">
                                      <p:cBhvr>
                                        <p:cTn id="94" dur="500" fill="hold"/>
                                        <p:tgtEl>
                                          <p:spTgt spid="463"/>
                                        </p:tgtEl>
                                      </p:cBhvr>
                                    </p:animEffect>
                                    <p:set>
                                      <p:cBhvr>
                                        <p:cTn id="95" fill="hold">
                                          <p:stCondLst>
                                            <p:cond delay="499"/>
                                          </p:stCondLst>
                                        </p:cTn>
                                        <p:tgtEl>
                                          <p:spTgt spid="463"/>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Class="entr" nodeType="clickEffect" presetID="9" grpId="13" fill="hold">
                                  <p:stCondLst>
                                    <p:cond delay="0"/>
                                  </p:stCondLst>
                                  <p:iterate type="el" backwards="0">
                                    <p:tmAbs val="0"/>
                                  </p:iterate>
                                  <p:childTnLst>
                                    <p:set>
                                      <p:cBhvr>
                                        <p:cTn id="99" fill="hold"/>
                                        <p:tgtEl>
                                          <p:spTgt spid="471"/>
                                        </p:tgtEl>
                                        <p:attrNameLst>
                                          <p:attrName>style.visibility</p:attrName>
                                        </p:attrNameLst>
                                      </p:cBhvr>
                                      <p:to>
                                        <p:strVal val="visible"/>
                                      </p:to>
                                    </p:set>
                                    <p:animEffect filter="dissolve" transition="in">
                                      <p:cBhvr>
                                        <p:cTn id="100" dur="500"/>
                                        <p:tgtEl>
                                          <p:spTgt spid="471"/>
                                        </p:tgtEl>
                                      </p:cBhvr>
                                    </p:animEffect>
                                  </p:childTnLst>
                                </p:cTn>
                              </p:par>
                            </p:childTnLst>
                          </p:cTn>
                        </p:par>
                        <p:par>
                          <p:cTn id="101" fill="hold">
                            <p:stCondLst>
                              <p:cond delay="500"/>
                            </p:stCondLst>
                            <p:childTnLst>
                              <p:par>
                                <p:cTn id="102" presetClass="exit" nodeType="afterEffect" presetID="9" grpId="14" fill="hold">
                                  <p:stCondLst>
                                    <p:cond delay="0"/>
                                  </p:stCondLst>
                                  <p:iterate type="el" backwards="0">
                                    <p:tmAbs val="0"/>
                                  </p:iterate>
                                  <p:childTnLst>
                                    <p:animEffect filter="dissolve" transition="out">
                                      <p:cBhvr>
                                        <p:cTn id="103" dur="500" fill="hold"/>
                                        <p:tgtEl>
                                          <p:spTgt spid="462"/>
                                        </p:tgtEl>
                                      </p:cBhvr>
                                    </p:animEffect>
                                    <p:set>
                                      <p:cBhvr>
                                        <p:cTn id="104" fill="hold">
                                          <p:stCondLst>
                                            <p:cond delay="499"/>
                                          </p:stCondLst>
                                        </p:cTn>
                                        <p:tgtEl>
                                          <p:spTgt spid="46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Class="entr" nodeType="clickEffect" presetID="9" grpId="15" fill="hold">
                                  <p:stCondLst>
                                    <p:cond delay="0"/>
                                  </p:stCondLst>
                                  <p:iterate type="el" backwards="0">
                                    <p:tmAbs val="0"/>
                                  </p:iterate>
                                  <p:childTnLst>
                                    <p:set>
                                      <p:cBhvr>
                                        <p:cTn id="108" fill="hold"/>
                                        <p:tgtEl>
                                          <p:spTgt spid="472"/>
                                        </p:tgtEl>
                                        <p:attrNameLst>
                                          <p:attrName>style.visibility</p:attrName>
                                        </p:attrNameLst>
                                      </p:cBhvr>
                                      <p:to>
                                        <p:strVal val="visible"/>
                                      </p:to>
                                    </p:set>
                                    <p:animEffect filter="dissolve" transition="in">
                                      <p:cBhvr>
                                        <p:cTn id="109" dur="500"/>
                                        <p:tgtEl>
                                          <p:spTgt spid="472"/>
                                        </p:tgtEl>
                                      </p:cBhvr>
                                    </p:animEffect>
                                  </p:childTnLst>
                                </p:cTn>
                              </p:par>
                            </p:childTnLst>
                          </p:cTn>
                        </p:par>
                      </p:childTnLst>
                    </p:cTn>
                  </p:par>
                  <p:par>
                    <p:cTn id="110" fill="hold">
                      <p:stCondLst>
                        <p:cond delay="indefinite"/>
                      </p:stCondLst>
                      <p:childTnLst>
                        <p:par>
                          <p:cTn id="111" fill="hold">
                            <p:stCondLst>
                              <p:cond delay="0"/>
                            </p:stCondLst>
                            <p:childTnLst>
                              <p:par>
                                <p:cTn id="112" presetClass="exit" nodeType="clickEffect" presetID="9" grpId="16" fill="hold">
                                  <p:stCondLst>
                                    <p:cond delay="0"/>
                                  </p:stCondLst>
                                  <p:iterate type="el" backwards="0">
                                    <p:tmAbs val="0"/>
                                  </p:iterate>
                                  <p:childTnLst>
                                    <p:animEffect filter="dissolve" transition="out">
                                      <p:cBhvr>
                                        <p:cTn id="113" dur="500" fill="hold"/>
                                        <p:tgtEl>
                                          <p:spTgt spid="461"/>
                                        </p:tgtEl>
                                      </p:cBhvr>
                                    </p:animEffect>
                                    <p:set>
                                      <p:cBhvr>
                                        <p:cTn id="114" fill="hold">
                                          <p:stCondLst>
                                            <p:cond delay="499"/>
                                          </p:stCondLst>
                                        </p:cTn>
                                        <p:tgtEl>
                                          <p:spTgt spid="461"/>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Class="entr" nodeType="clickEffect" presetID="9" grpId="17" fill="hold">
                                  <p:stCondLst>
                                    <p:cond delay="0"/>
                                  </p:stCondLst>
                                  <p:iterate type="el" backwards="0">
                                    <p:tmAbs val="0"/>
                                  </p:iterate>
                                  <p:childTnLst>
                                    <p:set>
                                      <p:cBhvr>
                                        <p:cTn id="118" fill="hold"/>
                                        <p:tgtEl>
                                          <p:spTgt spid="473"/>
                                        </p:tgtEl>
                                        <p:attrNameLst>
                                          <p:attrName>style.visibility</p:attrName>
                                        </p:attrNameLst>
                                      </p:cBhvr>
                                      <p:to>
                                        <p:strVal val="visible"/>
                                      </p:to>
                                    </p:set>
                                    <p:animEffect filter="dissolve" transition="in">
                                      <p:cBhvr>
                                        <p:cTn id="119" dur="500"/>
                                        <p:tgtEl>
                                          <p:spTgt spid="473"/>
                                        </p:tgtEl>
                                      </p:cBhvr>
                                    </p:animEffect>
                                  </p:childTnLst>
                                </p:cTn>
                              </p:par>
                            </p:childTnLst>
                          </p:cTn>
                        </p:par>
                        <p:par>
                          <p:cTn id="120" fill="hold">
                            <p:stCondLst>
                              <p:cond delay="500"/>
                            </p:stCondLst>
                            <p:childTnLst>
                              <p:par>
                                <p:cTn id="121" presetClass="exit" nodeType="afterEffect" presetID="9" grpId="18" fill="hold">
                                  <p:stCondLst>
                                    <p:cond delay="0"/>
                                  </p:stCondLst>
                                  <p:iterate type="el" backwards="0">
                                    <p:tmAbs val="0"/>
                                  </p:iterate>
                                  <p:childTnLst>
                                    <p:animEffect filter="dissolve" transition="out">
                                      <p:cBhvr>
                                        <p:cTn id="122" dur="500" fill="hold"/>
                                        <p:tgtEl>
                                          <p:spTgt spid="460"/>
                                        </p:tgtEl>
                                      </p:cBhvr>
                                    </p:animEffect>
                                    <p:set>
                                      <p:cBhvr>
                                        <p:cTn id="123" fill="hold">
                                          <p:stCondLst>
                                            <p:cond delay="499"/>
                                          </p:stCondLst>
                                        </p:cTn>
                                        <p:tgtEl>
                                          <p:spTgt spid="460"/>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Class="entr" nodeType="clickEffect" presetID="9" grpId="19" fill="hold">
                                  <p:stCondLst>
                                    <p:cond delay="0"/>
                                  </p:stCondLst>
                                  <p:iterate type="el" backwards="0">
                                    <p:tmAbs val="0"/>
                                  </p:iterate>
                                  <p:childTnLst>
                                    <p:set>
                                      <p:cBhvr>
                                        <p:cTn id="127" fill="hold"/>
                                        <p:tgtEl>
                                          <p:spTgt spid="474"/>
                                        </p:tgtEl>
                                        <p:attrNameLst>
                                          <p:attrName>style.visibility</p:attrName>
                                        </p:attrNameLst>
                                      </p:cBhvr>
                                      <p:to>
                                        <p:strVal val="visible"/>
                                      </p:to>
                                    </p:set>
                                    <p:animEffect filter="dissolve" transition="in">
                                      <p:cBhvr>
                                        <p:cTn id="128" dur="500"/>
                                        <p:tgtEl>
                                          <p:spTgt spid="474"/>
                                        </p:tgtEl>
                                      </p:cBhvr>
                                    </p:animEffect>
                                  </p:childTnLst>
                                </p:cTn>
                              </p:par>
                            </p:childTnLst>
                          </p:cTn>
                        </p:par>
                        <p:par>
                          <p:cTn id="129" fill="hold">
                            <p:stCondLst>
                              <p:cond delay="500"/>
                            </p:stCondLst>
                            <p:childTnLst>
                              <p:par>
                                <p:cTn id="130" presetClass="entr" nodeType="afterEffect" presetID="9" grpId="20" fill="hold">
                                  <p:stCondLst>
                                    <p:cond delay="0"/>
                                  </p:stCondLst>
                                  <p:iterate type="el" backwards="0">
                                    <p:tmAbs val="0"/>
                                  </p:iterate>
                                  <p:childTnLst>
                                    <p:set>
                                      <p:cBhvr>
                                        <p:cTn id="131" fill="hold"/>
                                        <p:tgtEl>
                                          <p:spTgt spid="475"/>
                                        </p:tgtEl>
                                        <p:attrNameLst>
                                          <p:attrName>style.visibility</p:attrName>
                                        </p:attrNameLst>
                                      </p:cBhvr>
                                      <p:to>
                                        <p:strVal val="visible"/>
                                      </p:to>
                                    </p:set>
                                    <p:animEffect filter="dissolve" transition="in">
                                      <p:cBhvr>
                                        <p:cTn id="132" dur="500"/>
                                        <p:tgtEl>
                                          <p:spTgt spid="475"/>
                                        </p:tgtEl>
                                      </p:cBhvr>
                                    </p:animEffect>
                                  </p:childTnLst>
                                </p:cTn>
                              </p:par>
                            </p:childTnLst>
                          </p:cTn>
                        </p:par>
                      </p:childTnLst>
                    </p:cTn>
                  </p:par>
                  <p:par>
                    <p:cTn id="133" fill="hold">
                      <p:stCondLst>
                        <p:cond delay="indefinite"/>
                      </p:stCondLst>
                      <p:childTnLst>
                        <p:par>
                          <p:cTn id="134" fill="hold">
                            <p:stCondLst>
                              <p:cond delay="0"/>
                            </p:stCondLst>
                            <p:childTnLst>
                              <p:par>
                                <p:cTn id="135" presetClass="exit" nodeType="clickEffect" presetID="9" grpId="21" fill="hold">
                                  <p:stCondLst>
                                    <p:cond delay="0"/>
                                  </p:stCondLst>
                                  <p:iterate type="el" backwards="0">
                                    <p:tmAbs val="0"/>
                                  </p:iterate>
                                  <p:childTnLst>
                                    <p:animEffect filter="dissolve" transition="out">
                                      <p:cBhvr>
                                        <p:cTn id="136" dur="500" fill="hold"/>
                                        <p:tgtEl>
                                          <p:spTgt spid="475"/>
                                        </p:tgtEl>
                                      </p:cBhvr>
                                    </p:animEffect>
                                    <p:set>
                                      <p:cBhvr>
                                        <p:cTn id="137" fill="hold">
                                          <p:stCondLst>
                                            <p:cond delay="499"/>
                                          </p:stCondLst>
                                        </p:cTn>
                                        <p:tgtEl>
                                          <p:spTgt spid="475"/>
                                        </p:tgtEl>
                                        <p:attrNameLst>
                                          <p:attrName>style.visibility</p:attrName>
                                        </p:attrNameLst>
                                      </p:cBhvr>
                                      <p:to>
                                        <p:strVal val="hidden"/>
                                      </p:to>
                                    </p:set>
                                  </p:childTnLst>
                                </p:cTn>
                              </p:par>
                            </p:childTnLst>
                          </p:cTn>
                        </p:par>
                        <p:par>
                          <p:cTn id="138" fill="hold">
                            <p:stCondLst>
                              <p:cond delay="500"/>
                            </p:stCondLst>
                            <p:childTnLst>
                              <p:par>
                                <p:cTn id="139" presetClass="entr" nodeType="afterEffect" presetID="9" grpId="22" fill="hold">
                                  <p:stCondLst>
                                    <p:cond delay="0"/>
                                  </p:stCondLst>
                                  <p:iterate type="el" backwards="0">
                                    <p:tmAbs val="0"/>
                                  </p:iterate>
                                  <p:childTnLst>
                                    <p:set>
                                      <p:cBhvr>
                                        <p:cTn id="140" fill="hold"/>
                                        <p:tgtEl>
                                          <p:spTgt spid="476"/>
                                        </p:tgtEl>
                                        <p:attrNameLst>
                                          <p:attrName>style.visibility</p:attrName>
                                        </p:attrNameLst>
                                      </p:cBhvr>
                                      <p:to>
                                        <p:strVal val="visible"/>
                                      </p:to>
                                    </p:set>
                                    <p:animEffect filter="dissolve" transition="in">
                                      <p:cBhvr>
                                        <p:cTn id="141" dur="5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5" grpId="20"/>
      <p:bldP build="whole" bldLvl="1" animBg="1" rev="0" advAuto="0" spid="462" grpId="14"/>
      <p:bldP build="whole" bldLvl="1" animBg="1" rev="0" advAuto="0" spid="475" grpId="21"/>
      <p:bldP build="whole" bldLvl="1" animBg="1" rev="0" advAuto="0" spid="476" grpId="22"/>
      <p:bldP build="whole" bldLvl="1" animBg="1" rev="0" advAuto="0" spid="458" grpId="2"/>
      <p:bldP build="whole" bldLvl="1" animBg="1" rev="0" advAuto="0" spid="459" grpId="3"/>
      <p:bldP build="whole" bldLvl="1" animBg="1" rev="0" advAuto="0" spid="473" grpId="17"/>
      <p:bldP build="whole" bldLvl="1" animBg="1" rev="0" advAuto="0" spid="466" grpId="6"/>
      <p:bldP build="whole" bldLvl="1" animBg="1" rev="0" advAuto="0" spid="472" grpId="15"/>
      <p:bldP build="whole" bldLvl="1" animBg="1" rev="0" advAuto="0" spid="461" grpId="16"/>
      <p:bldP build="whole" bldLvl="1" animBg="1" rev="0" advAuto="0" spid="471" grpId="13"/>
      <p:bldP build="whole" bldLvl="1" animBg="1" rev="0" advAuto="0" spid="474" grpId="19"/>
      <p:bldP build="whole" bldLvl="1" animBg="1" rev="0" advAuto="0" spid="469" grpId="9"/>
      <p:bldP build="whole" bldLvl="1" animBg="1" rev="0" advAuto="0" spid="465" grpId="8"/>
      <p:bldP build="whole" bldLvl="1" animBg="1" rev="0" advAuto="0" spid="464" grpId="10"/>
      <p:bldP build="whole" bldLvl="1" animBg="1" rev="0" advAuto="0" spid="460" grpId="18"/>
      <p:bldP build="p" bldLvl="1" animBg="1" rev="0" advAuto="0" spid="455" grpId="1"/>
      <p:bldP build="whole" bldLvl="1" animBg="1" rev="0" advAuto="0" spid="463" grpId="12"/>
      <p:bldP build="whole" bldLvl="1" animBg="1" rev="0" advAuto="0" spid="467" grpId="5"/>
      <p:bldP build="whole" bldLvl="1" animBg="1" rev="0" advAuto="0" spid="481" grpId="4"/>
      <p:bldP build="whole" bldLvl="1" animBg="1" rev="0" advAuto="0" spid="468" grpId="7"/>
      <p:bldP build="whole" bldLvl="1" animBg="1" rev="0" advAuto="0" spid="470" grpId="1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itle 1"/>
          <p:cNvSpPr txBox="1"/>
          <p:nvPr>
            <p:ph type="title"/>
          </p:nvPr>
        </p:nvSpPr>
        <p:spPr>
          <a:prstGeom prst="rect">
            <a:avLst/>
          </a:prstGeom>
        </p:spPr>
        <p:txBody>
          <a:bodyPr/>
          <a:lstStyle>
            <a:lvl1pPr>
              <a:defRPr b="1" u="sng">
                <a:solidFill>
                  <a:srgbClr val="154DD2"/>
                </a:solidFill>
                <a:latin typeface="IBM Plex Sans"/>
                <a:ea typeface="IBM Plex Sans"/>
                <a:cs typeface="IBM Plex Sans"/>
                <a:sym typeface="IBM Plex Sans"/>
              </a:defRPr>
            </a:lvl1pPr>
          </a:lstStyle>
          <a:p>
            <a:pPr/>
            <a:r>
              <a:t>OUTLINE</a:t>
            </a:r>
          </a:p>
        </p:txBody>
      </p:sp>
      <p:sp>
        <p:nvSpPr>
          <p:cNvPr id="231" name="Content Placeholder 2"/>
          <p:cNvSpPr txBox="1"/>
          <p:nvPr/>
        </p:nvSpPr>
        <p:spPr>
          <a:xfrm>
            <a:off x="1219199" y="3581512"/>
            <a:ext cx="21945601" cy="1162049"/>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marL="1028701" indent="-1028701" algn="l" defTabSz="914400">
              <a:lnSpc>
                <a:spcPct val="10000"/>
              </a:lnSpc>
              <a:buSzPct val="100000"/>
              <a:buAutoNum type="arabicPeriod" startAt="1"/>
              <a:defRPr sz="4800">
                <a:latin typeface="IBM Plex Sans"/>
                <a:ea typeface="IBM Plex Sans"/>
                <a:cs typeface="IBM Plex Sans"/>
                <a:sym typeface="IBM Plex Sans"/>
              </a:defRPr>
            </a:lvl1pPr>
          </a:lstStyle>
          <a:p>
            <a:pPr/>
            <a:r>
              <a:t>Quantum mechanics</a:t>
            </a:r>
          </a:p>
        </p:txBody>
      </p:sp>
      <p:sp>
        <p:nvSpPr>
          <p:cNvPr id="232" name="Slide Number"/>
          <p:cNvSpPr txBox="1"/>
          <p:nvPr>
            <p:ph type="sldNum" sz="quarter" idx="2"/>
          </p:nvPr>
        </p:nvSpPr>
        <p:spPr>
          <a:xfrm>
            <a:off x="22748418" y="12778106"/>
            <a:ext cx="416382" cy="599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Content Placeholder 2"/>
          <p:cNvSpPr txBox="1"/>
          <p:nvPr/>
        </p:nvSpPr>
        <p:spPr>
          <a:xfrm>
            <a:off x="1219199" y="5695951"/>
            <a:ext cx="21945601" cy="1162049"/>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marL="1028869" indent="-1028869" algn="l" defTabSz="914400">
              <a:lnSpc>
                <a:spcPct val="10000"/>
              </a:lnSpc>
              <a:buSzPct val="100000"/>
              <a:buAutoNum type="arabicPeriod" startAt="2"/>
              <a:defRPr sz="4800">
                <a:latin typeface="IBM Plex Sans"/>
                <a:ea typeface="IBM Plex Sans"/>
                <a:cs typeface="IBM Plex Sans"/>
                <a:sym typeface="IBM Plex Sans"/>
              </a:defRPr>
            </a:lvl1pPr>
          </a:lstStyle>
          <a:p>
            <a:pPr/>
            <a:r>
              <a:t>Computing with quantum mechanics</a:t>
            </a:r>
          </a:p>
        </p:txBody>
      </p:sp>
      <p:sp>
        <p:nvSpPr>
          <p:cNvPr id="234" name="Content Placeholder 2"/>
          <p:cNvSpPr txBox="1"/>
          <p:nvPr/>
        </p:nvSpPr>
        <p:spPr>
          <a:xfrm>
            <a:off x="1219199" y="7810924"/>
            <a:ext cx="21945601" cy="1151468"/>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marL="1028701" indent="-1028701" algn="l" defTabSz="914400">
              <a:spcBef>
                <a:spcPts val="1400"/>
              </a:spcBef>
              <a:buSzPct val="100000"/>
              <a:buAutoNum type="arabicPeriod" startAt="3"/>
              <a:defRPr sz="4800">
                <a:latin typeface="IBM Plex Sans"/>
                <a:ea typeface="IBM Plex Sans"/>
                <a:cs typeface="IBM Plex Sans"/>
                <a:sym typeface="IBM Plex Sans"/>
              </a:defRPr>
            </a:lvl1pPr>
          </a:lstStyle>
          <a:p>
            <a:pPr/>
            <a:r>
              <a:t>Qiskit: the language of quantum machines</a:t>
            </a:r>
          </a:p>
        </p:txBody>
      </p:sp>
      <p:sp>
        <p:nvSpPr>
          <p:cNvPr id="235" name="Content Placeholder 2"/>
          <p:cNvSpPr txBox="1"/>
          <p:nvPr/>
        </p:nvSpPr>
        <p:spPr>
          <a:xfrm>
            <a:off x="1219199" y="9914783"/>
            <a:ext cx="21945601" cy="1151467"/>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lstStyle>
            <a:lvl1pPr marL="1028701" indent="-1028701" algn="l" defTabSz="914400">
              <a:spcBef>
                <a:spcPts val="1400"/>
              </a:spcBef>
              <a:buSzPct val="100000"/>
              <a:buAutoNum type="arabicPeriod" startAt="4"/>
              <a:defRPr sz="4800">
                <a:latin typeface="IBM Plex Sans"/>
                <a:ea typeface="IBM Plex Sans"/>
                <a:cs typeface="IBM Plex Sans"/>
                <a:sym typeface="IBM Plex Sans"/>
              </a:defRPr>
            </a:lvl1pPr>
          </a:lstStyle>
          <a:p>
            <a:pPr/>
            <a:r>
              <a:t>Quantum experiments in the cloud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4"/>
      <p:bldP build="whole" bldLvl="1" animBg="1" rev="0" advAuto="0" spid="235" grpId="5"/>
      <p:bldP build="whole" bldLvl="1" animBg="1" rev="0" advAuto="0" spid="233" grpId="3"/>
      <p:bldP build="whole" bldLvl="1" animBg="1" rev="0" advAuto="0" spid="230" grpId="1"/>
      <p:bldP build="whole" bldLvl="1" animBg="1" rev="0" advAuto="0" spid="231"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3" name="Picture 6" descr="Picture 6"/>
          <p:cNvPicPr>
            <a:picLocks noChangeAspect="1"/>
          </p:cNvPicPr>
          <p:nvPr/>
        </p:nvPicPr>
        <p:blipFill>
          <a:blip r:embed="rId2">
            <a:extLst/>
          </a:blip>
          <a:stretch>
            <a:fillRect/>
          </a:stretch>
        </p:blipFill>
        <p:spPr>
          <a:xfrm>
            <a:off x="343987" y="3186085"/>
            <a:ext cx="22235066" cy="6886169"/>
          </a:xfrm>
          <a:prstGeom prst="rect">
            <a:avLst/>
          </a:prstGeom>
          <a:ln w="12700">
            <a:miter lim="400000"/>
          </a:ln>
        </p:spPr>
      </p:pic>
      <p:sp>
        <p:nvSpPr>
          <p:cNvPr id="484" name="Title 1"/>
          <p:cNvSpPr txBox="1"/>
          <p:nvPr>
            <p:ph type="title"/>
          </p:nvPr>
        </p:nvSpPr>
        <p:spPr>
          <a:xfrm>
            <a:off x="1228254" y="1437411"/>
            <a:ext cx="21703164" cy="1748676"/>
          </a:xfrm>
          <a:prstGeom prst="rect">
            <a:avLst/>
          </a:prstGeom>
        </p:spPr>
        <p:txBody>
          <a:bodyPr/>
          <a:lstStyle/>
          <a:p>
            <a:pPr/>
            <a:r>
              <a:t>Comparison to QISKit Compiler</a:t>
            </a:r>
          </a:p>
        </p:txBody>
      </p:sp>
      <p:sp>
        <p:nvSpPr>
          <p:cNvPr id="485" name="Content Placeholder 2"/>
          <p:cNvSpPr txBox="1"/>
          <p:nvPr>
            <p:ph type="body" idx="1"/>
          </p:nvPr>
        </p:nvSpPr>
        <p:spPr>
          <a:xfrm>
            <a:off x="1217404" y="2576946"/>
            <a:ext cx="21714016" cy="10825847"/>
          </a:xfrm>
          <a:prstGeom prst="rect">
            <a:avLst/>
          </a:prstGeom>
        </p:spPr>
        <p:txBody>
          <a:bodyPr/>
          <a:lstStyle/>
          <a:p>
            <a:pPr/>
            <a:r>
              <a:t>Circuits and Architectures provided by IBM</a:t>
            </a:r>
          </a:p>
          <a:p>
            <a:pPr/>
          </a:p>
          <a:p>
            <a:pPr/>
          </a:p>
          <a:p>
            <a:pPr/>
          </a:p>
          <a:p>
            <a:pPr/>
          </a:p>
          <a:p>
            <a:pPr/>
          </a:p>
          <a:p>
            <a:pPr/>
          </a:p>
          <a:p>
            <a:pPr/>
          </a:p>
          <a:p>
            <a:pPr/>
          </a:p>
          <a:p>
            <a:pPr/>
            <a:r>
              <a:t>Also significantly faster than the QISKit compiler (up to factor of 35)</a:t>
            </a:r>
          </a:p>
          <a:p>
            <a:pPr>
              <a:defRPr sz="200"/>
            </a:pPr>
          </a:p>
          <a:p>
            <a:pPr/>
            <a:r>
              <a:t>More information in the paper “Compiling SU(4) Quantum Circuits to IBM QX Architectures”</a:t>
            </a:r>
          </a:p>
          <a:p>
            <a:pPr lvl="1">
              <a:spcBef>
                <a:spcPts val="0"/>
              </a:spcBef>
              <a:defRPr i="1"/>
            </a:pPr>
            <a:r>
              <a:t>Accepted and presented at ASP-DAC 2019</a:t>
            </a:r>
          </a:p>
        </p:txBody>
      </p:sp>
      <p:sp>
        <p:nvSpPr>
          <p:cNvPr id="486"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defTabSz="1828800">
              <a:lnSpc>
                <a:spcPct val="83000"/>
              </a:lnSpc>
              <a:spcBef>
                <a:spcPts val="1600"/>
              </a:spcBef>
              <a:buSzTx/>
              <a:buFontTx/>
              <a:buNone/>
              <a:defRPr sz="1600">
                <a:latin typeface="Arial"/>
                <a:ea typeface="Arial"/>
                <a:cs typeface="Arial"/>
                <a:sym typeface="Arial"/>
              </a:defRPr>
            </a:lvl1pPr>
          </a:lstStyle>
          <a:p>
            <a:pPr/>
            <a:r>
              <a:t> </a:t>
            </a:r>
          </a:p>
        </p:txBody>
      </p:sp>
      <p:sp>
        <p:nvSpPr>
          <p:cNvPr id="487" name="Slide Number Placeholder 5"/>
          <p:cNvSpPr txBox="1"/>
          <p:nvPr>
            <p:ph type="sldNum" sz="quarter" idx="2"/>
          </p:nvPr>
        </p:nvSpPr>
        <p:spPr>
          <a:xfrm>
            <a:off x="22646931" y="12804334"/>
            <a:ext cx="478106" cy="466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8" name="Rectangle 7"/>
          <p:cNvSpPr/>
          <p:nvPr/>
        </p:nvSpPr>
        <p:spPr>
          <a:xfrm>
            <a:off x="15669490" y="2992582"/>
            <a:ext cx="7261929" cy="7079671"/>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sp>
        <p:nvSpPr>
          <p:cNvPr id="489" name="Rectangle 8"/>
          <p:cNvSpPr/>
          <p:nvPr/>
        </p:nvSpPr>
        <p:spPr>
          <a:xfrm>
            <a:off x="8055195" y="3250756"/>
            <a:ext cx="7261929" cy="7079671"/>
          </a:xfrm>
          <a:prstGeom prst="rect">
            <a:avLst/>
          </a:prstGeom>
          <a:solidFill>
            <a:srgbClr val="FFFFFF"/>
          </a:solidFill>
          <a:ln w="12700">
            <a:miter lim="400000"/>
          </a:ln>
        </p:spPr>
        <p:txBody>
          <a:bodyPr tIns="91439" bIns="91439" anchor="ctr"/>
          <a:lstStyle/>
          <a:p>
            <a:pPr defTabSz="1828800">
              <a:defRPr b="0" sz="3600">
                <a:solidFill>
                  <a:srgbClr val="FFFFFF"/>
                </a:solidFill>
                <a:latin typeface="Arial"/>
                <a:ea typeface="Arial"/>
                <a:cs typeface="Arial"/>
                <a:sym typeface="Arial"/>
              </a:defRPr>
            </a:pPr>
          </a:p>
        </p:txBody>
      </p:sp>
      <p:grpSp>
        <p:nvGrpSpPr>
          <p:cNvPr id="492" name="Rectangle 3"/>
          <p:cNvGrpSpPr/>
          <p:nvPr/>
        </p:nvGrpSpPr>
        <p:grpSpPr>
          <a:xfrm>
            <a:off x="5331452" y="5546316"/>
            <a:ext cx="14521396" cy="3135877"/>
            <a:chOff x="0" y="0"/>
            <a:chExt cx="14521395" cy="3135876"/>
          </a:xfrm>
        </p:grpSpPr>
        <p:sp>
          <p:nvSpPr>
            <p:cNvPr id="490" name="Rectangle"/>
            <p:cNvSpPr/>
            <p:nvPr/>
          </p:nvSpPr>
          <p:spPr>
            <a:xfrm>
              <a:off x="0" y="-1"/>
              <a:ext cx="14521396" cy="3135878"/>
            </a:xfrm>
            <a:prstGeom prst="rect">
              <a:avLst/>
            </a:prstGeom>
            <a:solidFill>
              <a:srgbClr val="D9D9D9"/>
            </a:solidFill>
            <a:ln w="76200" cap="flat">
              <a:solidFill>
                <a:srgbClr val="000000"/>
              </a:solidFill>
              <a:prstDash val="solid"/>
              <a:miter lim="800000"/>
            </a:ln>
            <a:effectLst/>
          </p:spPr>
          <p:txBody>
            <a:bodyPr wrap="square" lIns="91439" tIns="91439" rIns="91439" bIns="91439" numCol="1" anchor="ctr">
              <a:noAutofit/>
            </a:bodyPr>
            <a:lstStyle/>
            <a:p>
              <a:pPr defTabSz="1828800">
                <a:defRPr i="1" sz="4800">
                  <a:solidFill>
                    <a:srgbClr val="003366"/>
                  </a:solidFill>
                  <a:latin typeface="Arial"/>
                  <a:ea typeface="Arial"/>
                  <a:cs typeface="Arial"/>
                  <a:sym typeface="Arial"/>
                </a:defRPr>
              </a:pPr>
            </a:p>
          </p:txBody>
        </p:sp>
        <p:sp>
          <p:nvSpPr>
            <p:cNvPr id="491" name="An implementation is publicly available at http://iic.jku.at/eda/research/ibm_qx_mapping"/>
            <p:cNvSpPr txBox="1"/>
            <p:nvPr/>
          </p:nvSpPr>
          <p:spPr>
            <a:xfrm>
              <a:off x="0" y="787969"/>
              <a:ext cx="14521396" cy="1559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sz="4800">
                  <a:solidFill>
                    <a:srgbClr val="003366"/>
                  </a:solidFill>
                  <a:latin typeface="Arial"/>
                  <a:ea typeface="Arial"/>
                  <a:cs typeface="Arial"/>
                  <a:sym typeface="Arial"/>
                </a:defRPr>
              </a:pPr>
              <a:r>
                <a:t>An implementation is publicly available at </a:t>
              </a:r>
              <a:r>
                <a:rPr i="1"/>
                <a:t>http://iic.jku.at/eda/research/ibm_qx_mapping</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85">
                                            <p:bg/>
                                          </p:spTgt>
                                        </p:tgtEl>
                                        <p:attrNameLst>
                                          <p:attrName>style.visibility</p:attrName>
                                        </p:attrNameLst>
                                      </p:cBhvr>
                                      <p:to>
                                        <p:strVal val="visible"/>
                                      </p:to>
                                    </p:set>
                                    <p:animEffect filter="dissolve" transition="in">
                                      <p:cBhvr>
                                        <p:cTn id="7" dur="500"/>
                                        <p:tgtEl>
                                          <p:spTgt spid="485">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485">
                                            <p:txEl>
                                              <p:pRg st="0" end="0"/>
                                            </p:txEl>
                                          </p:spTgt>
                                        </p:tgtEl>
                                        <p:attrNameLst>
                                          <p:attrName>style.visibility</p:attrName>
                                        </p:attrNameLst>
                                      </p:cBhvr>
                                      <p:to>
                                        <p:strVal val="visible"/>
                                      </p:to>
                                    </p:set>
                                    <p:animEffect filter="dissolve" transition="in">
                                      <p:cBhvr>
                                        <p:cTn id="10" dur="500"/>
                                        <p:tgtEl>
                                          <p:spTgt spid="48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2" fill="hold">
                                  <p:stCondLst>
                                    <p:cond delay="0"/>
                                  </p:stCondLst>
                                  <p:iterate type="el" backwards="0">
                                    <p:tmAbs val="0"/>
                                  </p:iterate>
                                  <p:childTnLst>
                                    <p:set>
                                      <p:cBhvr>
                                        <p:cTn id="14" fill="hold"/>
                                        <p:tgtEl>
                                          <p:spTgt spid="483"/>
                                        </p:tgtEl>
                                        <p:attrNameLst>
                                          <p:attrName>style.visibility</p:attrName>
                                        </p:attrNameLst>
                                      </p:cBhvr>
                                      <p:to>
                                        <p:strVal val="visible"/>
                                      </p:to>
                                    </p:set>
                                    <p:animEffect filter="dissolve" transition="in">
                                      <p:cBhvr>
                                        <p:cTn id="15" dur="500"/>
                                        <p:tgtEl>
                                          <p:spTgt spid="483"/>
                                        </p:tgtEl>
                                      </p:cBhvr>
                                    </p:animEffect>
                                  </p:childTnLst>
                                </p:cTn>
                              </p:par>
                            </p:childTnLst>
                          </p:cTn>
                        </p:par>
                      </p:childTnLst>
                    </p:cTn>
                  </p:par>
                  <p:par>
                    <p:cTn id="16" fill="hold">
                      <p:stCondLst>
                        <p:cond delay="indefinite"/>
                      </p:stCondLst>
                      <p:childTnLst>
                        <p:par>
                          <p:cTn id="17" fill="hold">
                            <p:stCondLst>
                              <p:cond delay="0"/>
                            </p:stCondLst>
                            <p:childTnLst>
                              <p:par>
                                <p:cTn id="18" presetClass="exit" nodeType="clickEffect" presetID="9" grpId="3" fill="hold">
                                  <p:stCondLst>
                                    <p:cond delay="0"/>
                                  </p:stCondLst>
                                  <p:iterate type="el" backwards="0">
                                    <p:tmAbs val="0"/>
                                  </p:iterate>
                                  <p:childTnLst>
                                    <p:animEffect filter="dissolve" transition="out">
                                      <p:cBhvr>
                                        <p:cTn id="19" dur="500" fill="hold"/>
                                        <p:tgtEl>
                                          <p:spTgt spid="489"/>
                                        </p:tgtEl>
                                      </p:cBhvr>
                                    </p:animEffect>
                                    <p:set>
                                      <p:cBhvr>
                                        <p:cTn id="20" fill="hold">
                                          <p:stCondLst>
                                            <p:cond delay="499"/>
                                          </p:stCondLst>
                                        </p:cTn>
                                        <p:tgtEl>
                                          <p:spTgt spid="48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ID="9" grpId="4" fill="hold">
                                  <p:stCondLst>
                                    <p:cond delay="0"/>
                                  </p:stCondLst>
                                  <p:iterate type="el" backwards="0">
                                    <p:tmAbs val="0"/>
                                  </p:iterate>
                                  <p:childTnLst>
                                    <p:animEffect filter="dissolve" transition="out">
                                      <p:cBhvr>
                                        <p:cTn id="24" dur="500" fill="hold"/>
                                        <p:tgtEl>
                                          <p:spTgt spid="488"/>
                                        </p:tgtEl>
                                      </p:cBhvr>
                                    </p:animEffect>
                                    <p:set>
                                      <p:cBhvr>
                                        <p:cTn id="25" fill="hold">
                                          <p:stCondLst>
                                            <p:cond delay="499"/>
                                          </p:stCondLst>
                                        </p:cTn>
                                        <p:tgtEl>
                                          <p:spTgt spid="488"/>
                                        </p:tgtEl>
                                        <p:attrNameLst>
                                          <p:attrName>style.visibility</p:attrName>
                                        </p:attrNameLst>
                                      </p:cBhvr>
                                      <p:to>
                                        <p:strVal val="hidden"/>
                                      </p:to>
                                    </p:set>
                                  </p:childTnLst>
                                </p:cTn>
                              </p:par>
                            </p:childTnLst>
                          </p:cTn>
                        </p:par>
                        <p:par>
                          <p:cTn id="26" fill="hold">
                            <p:stCondLst>
                              <p:cond delay="500"/>
                            </p:stCondLst>
                            <p:childTnLst>
                              <p:par>
                                <p:cTn id="27" presetClass="entr" nodeType="afterEffect" presetID="9" grpId="1" fill="hold">
                                  <p:stCondLst>
                                    <p:cond delay="0"/>
                                  </p:stCondLst>
                                  <p:iterate type="el" backwards="0">
                                    <p:tmAbs val="0"/>
                                  </p:iterate>
                                  <p:childTnLst>
                                    <p:set>
                                      <p:cBhvr>
                                        <p:cTn id="28" fill="hold"/>
                                        <p:tgtEl>
                                          <p:spTgt spid="485">
                                            <p:txEl>
                                              <p:pRg st="1" end="1"/>
                                            </p:txEl>
                                          </p:spTgt>
                                        </p:tgtEl>
                                        <p:attrNameLst>
                                          <p:attrName>style.visibility</p:attrName>
                                        </p:attrNameLst>
                                      </p:cBhvr>
                                      <p:to>
                                        <p:strVal val="visible"/>
                                      </p:to>
                                    </p:set>
                                    <p:animEffect filter="dissolve" transition="in">
                                      <p:cBhvr>
                                        <p:cTn id="29" dur="500"/>
                                        <p:tgtEl>
                                          <p:spTgt spid="485">
                                            <p:txEl>
                                              <p:pRg st="1" end="1"/>
                                            </p:txEl>
                                          </p:spTgt>
                                        </p:tgtEl>
                                      </p:cBhvr>
                                    </p:animEffect>
                                  </p:childTnLst>
                                </p:cTn>
                              </p:par>
                            </p:childTnLst>
                          </p:cTn>
                        </p:par>
                        <p:par>
                          <p:cTn id="30" fill="hold">
                            <p:stCondLst>
                              <p:cond delay="1000"/>
                            </p:stCondLst>
                            <p:childTnLst>
                              <p:par>
                                <p:cTn id="31" presetClass="entr" nodeType="afterEffect" presetID="9" grpId="1" fill="hold">
                                  <p:stCondLst>
                                    <p:cond delay="0"/>
                                  </p:stCondLst>
                                  <p:iterate type="el" backwards="0">
                                    <p:tmAbs val="0"/>
                                  </p:iterate>
                                  <p:childTnLst>
                                    <p:set>
                                      <p:cBhvr>
                                        <p:cTn id="32" fill="hold"/>
                                        <p:tgtEl>
                                          <p:spTgt spid="485">
                                            <p:txEl>
                                              <p:pRg st="2" end="2"/>
                                            </p:txEl>
                                          </p:spTgt>
                                        </p:tgtEl>
                                        <p:attrNameLst>
                                          <p:attrName>style.visibility</p:attrName>
                                        </p:attrNameLst>
                                      </p:cBhvr>
                                      <p:to>
                                        <p:strVal val="visible"/>
                                      </p:to>
                                    </p:set>
                                    <p:animEffect filter="dissolve" transition="in">
                                      <p:cBhvr>
                                        <p:cTn id="33" dur="500"/>
                                        <p:tgtEl>
                                          <p:spTgt spid="485">
                                            <p:txEl>
                                              <p:pRg st="2" end="2"/>
                                            </p:txEl>
                                          </p:spTgt>
                                        </p:tgtEl>
                                      </p:cBhvr>
                                    </p:animEffect>
                                  </p:childTnLst>
                                </p:cTn>
                              </p:par>
                            </p:childTnLst>
                          </p:cTn>
                        </p:par>
                        <p:par>
                          <p:cTn id="34" fill="hold">
                            <p:stCondLst>
                              <p:cond delay="1500"/>
                            </p:stCondLst>
                            <p:childTnLst>
                              <p:par>
                                <p:cTn id="35" presetClass="entr" nodeType="afterEffect" presetID="9" grpId="1" fill="hold">
                                  <p:stCondLst>
                                    <p:cond delay="0"/>
                                  </p:stCondLst>
                                  <p:iterate type="el" backwards="0">
                                    <p:tmAbs val="0"/>
                                  </p:iterate>
                                  <p:childTnLst>
                                    <p:set>
                                      <p:cBhvr>
                                        <p:cTn id="36" fill="hold"/>
                                        <p:tgtEl>
                                          <p:spTgt spid="485">
                                            <p:txEl>
                                              <p:pRg st="3" end="3"/>
                                            </p:txEl>
                                          </p:spTgt>
                                        </p:tgtEl>
                                        <p:attrNameLst>
                                          <p:attrName>style.visibility</p:attrName>
                                        </p:attrNameLst>
                                      </p:cBhvr>
                                      <p:to>
                                        <p:strVal val="visible"/>
                                      </p:to>
                                    </p:set>
                                    <p:animEffect filter="dissolve" transition="in">
                                      <p:cBhvr>
                                        <p:cTn id="37" dur="500"/>
                                        <p:tgtEl>
                                          <p:spTgt spid="485">
                                            <p:txEl>
                                              <p:pRg st="3" end="3"/>
                                            </p:txEl>
                                          </p:spTgt>
                                        </p:tgtEl>
                                      </p:cBhvr>
                                    </p:animEffect>
                                  </p:childTnLst>
                                </p:cTn>
                              </p:par>
                            </p:childTnLst>
                          </p:cTn>
                        </p:par>
                        <p:par>
                          <p:cTn id="38" fill="hold">
                            <p:stCondLst>
                              <p:cond delay="2000"/>
                            </p:stCondLst>
                            <p:childTnLst>
                              <p:par>
                                <p:cTn id="39" presetClass="entr" nodeType="afterEffect" presetID="9" grpId="1" fill="hold">
                                  <p:stCondLst>
                                    <p:cond delay="0"/>
                                  </p:stCondLst>
                                  <p:iterate type="el" backwards="0">
                                    <p:tmAbs val="0"/>
                                  </p:iterate>
                                  <p:childTnLst>
                                    <p:set>
                                      <p:cBhvr>
                                        <p:cTn id="40" fill="hold"/>
                                        <p:tgtEl>
                                          <p:spTgt spid="485">
                                            <p:txEl>
                                              <p:pRg st="4" end="4"/>
                                            </p:txEl>
                                          </p:spTgt>
                                        </p:tgtEl>
                                        <p:attrNameLst>
                                          <p:attrName>style.visibility</p:attrName>
                                        </p:attrNameLst>
                                      </p:cBhvr>
                                      <p:to>
                                        <p:strVal val="visible"/>
                                      </p:to>
                                    </p:set>
                                    <p:animEffect filter="dissolve" transition="in">
                                      <p:cBhvr>
                                        <p:cTn id="41" dur="500"/>
                                        <p:tgtEl>
                                          <p:spTgt spid="485">
                                            <p:txEl>
                                              <p:pRg st="4" end="4"/>
                                            </p:txEl>
                                          </p:spTgt>
                                        </p:tgtEl>
                                      </p:cBhvr>
                                    </p:animEffect>
                                  </p:childTnLst>
                                </p:cTn>
                              </p:par>
                            </p:childTnLst>
                          </p:cTn>
                        </p:par>
                        <p:par>
                          <p:cTn id="42" fill="hold">
                            <p:stCondLst>
                              <p:cond delay="2500"/>
                            </p:stCondLst>
                            <p:childTnLst>
                              <p:par>
                                <p:cTn id="43" presetClass="entr" nodeType="afterEffect" presetID="9" grpId="1" fill="hold">
                                  <p:stCondLst>
                                    <p:cond delay="0"/>
                                  </p:stCondLst>
                                  <p:iterate type="el" backwards="0">
                                    <p:tmAbs val="0"/>
                                  </p:iterate>
                                  <p:childTnLst>
                                    <p:set>
                                      <p:cBhvr>
                                        <p:cTn id="44" fill="hold"/>
                                        <p:tgtEl>
                                          <p:spTgt spid="485">
                                            <p:txEl>
                                              <p:pRg st="5" end="5"/>
                                            </p:txEl>
                                          </p:spTgt>
                                        </p:tgtEl>
                                        <p:attrNameLst>
                                          <p:attrName>style.visibility</p:attrName>
                                        </p:attrNameLst>
                                      </p:cBhvr>
                                      <p:to>
                                        <p:strVal val="visible"/>
                                      </p:to>
                                    </p:set>
                                    <p:animEffect filter="dissolve" transition="in">
                                      <p:cBhvr>
                                        <p:cTn id="45" dur="500"/>
                                        <p:tgtEl>
                                          <p:spTgt spid="485">
                                            <p:txEl>
                                              <p:pRg st="5" end="5"/>
                                            </p:txEl>
                                          </p:spTgt>
                                        </p:tgtEl>
                                      </p:cBhvr>
                                    </p:animEffect>
                                  </p:childTnLst>
                                </p:cTn>
                              </p:par>
                            </p:childTnLst>
                          </p:cTn>
                        </p:par>
                        <p:par>
                          <p:cTn id="46" fill="hold">
                            <p:stCondLst>
                              <p:cond delay="3000"/>
                            </p:stCondLst>
                            <p:childTnLst>
                              <p:par>
                                <p:cTn id="47" presetClass="entr" nodeType="afterEffect" presetID="9" grpId="1" fill="hold">
                                  <p:stCondLst>
                                    <p:cond delay="0"/>
                                  </p:stCondLst>
                                  <p:iterate type="el" backwards="0">
                                    <p:tmAbs val="0"/>
                                  </p:iterate>
                                  <p:childTnLst>
                                    <p:set>
                                      <p:cBhvr>
                                        <p:cTn id="48" fill="hold"/>
                                        <p:tgtEl>
                                          <p:spTgt spid="485">
                                            <p:txEl>
                                              <p:pRg st="6" end="6"/>
                                            </p:txEl>
                                          </p:spTgt>
                                        </p:tgtEl>
                                        <p:attrNameLst>
                                          <p:attrName>style.visibility</p:attrName>
                                        </p:attrNameLst>
                                      </p:cBhvr>
                                      <p:to>
                                        <p:strVal val="visible"/>
                                      </p:to>
                                    </p:set>
                                    <p:animEffect filter="dissolve" transition="in">
                                      <p:cBhvr>
                                        <p:cTn id="49" dur="500"/>
                                        <p:tgtEl>
                                          <p:spTgt spid="485">
                                            <p:txEl>
                                              <p:pRg st="6" end="6"/>
                                            </p:txEl>
                                          </p:spTgt>
                                        </p:tgtEl>
                                      </p:cBhvr>
                                    </p:animEffect>
                                  </p:childTnLst>
                                </p:cTn>
                              </p:par>
                            </p:childTnLst>
                          </p:cTn>
                        </p:par>
                        <p:par>
                          <p:cTn id="50" fill="hold">
                            <p:stCondLst>
                              <p:cond delay="3500"/>
                            </p:stCondLst>
                            <p:childTnLst>
                              <p:par>
                                <p:cTn id="51" presetClass="entr" nodeType="afterEffect" presetID="9" grpId="1" fill="hold">
                                  <p:stCondLst>
                                    <p:cond delay="0"/>
                                  </p:stCondLst>
                                  <p:iterate type="el" backwards="0">
                                    <p:tmAbs val="0"/>
                                  </p:iterate>
                                  <p:childTnLst>
                                    <p:set>
                                      <p:cBhvr>
                                        <p:cTn id="52" fill="hold"/>
                                        <p:tgtEl>
                                          <p:spTgt spid="485">
                                            <p:txEl>
                                              <p:pRg st="7" end="7"/>
                                            </p:txEl>
                                          </p:spTgt>
                                        </p:tgtEl>
                                        <p:attrNameLst>
                                          <p:attrName>style.visibility</p:attrName>
                                        </p:attrNameLst>
                                      </p:cBhvr>
                                      <p:to>
                                        <p:strVal val="visible"/>
                                      </p:to>
                                    </p:set>
                                    <p:animEffect filter="dissolve" transition="in">
                                      <p:cBhvr>
                                        <p:cTn id="53" dur="500"/>
                                        <p:tgtEl>
                                          <p:spTgt spid="485">
                                            <p:txEl>
                                              <p:pRg st="7" end="7"/>
                                            </p:txEl>
                                          </p:spTgt>
                                        </p:tgtEl>
                                      </p:cBhvr>
                                    </p:animEffect>
                                  </p:childTnLst>
                                </p:cTn>
                              </p:par>
                            </p:childTnLst>
                          </p:cTn>
                        </p:par>
                        <p:par>
                          <p:cTn id="54" fill="hold">
                            <p:stCondLst>
                              <p:cond delay="4000"/>
                            </p:stCondLst>
                            <p:childTnLst>
                              <p:par>
                                <p:cTn id="55" presetClass="entr" nodeType="afterEffect" presetID="9" grpId="1" fill="hold">
                                  <p:stCondLst>
                                    <p:cond delay="0"/>
                                  </p:stCondLst>
                                  <p:iterate type="el" backwards="0">
                                    <p:tmAbs val="0"/>
                                  </p:iterate>
                                  <p:childTnLst>
                                    <p:set>
                                      <p:cBhvr>
                                        <p:cTn id="56" fill="hold"/>
                                        <p:tgtEl>
                                          <p:spTgt spid="485">
                                            <p:txEl>
                                              <p:pRg st="8" end="8"/>
                                            </p:txEl>
                                          </p:spTgt>
                                        </p:tgtEl>
                                        <p:attrNameLst>
                                          <p:attrName>style.visibility</p:attrName>
                                        </p:attrNameLst>
                                      </p:cBhvr>
                                      <p:to>
                                        <p:strVal val="visible"/>
                                      </p:to>
                                    </p:set>
                                    <p:animEffect filter="dissolve" transition="in">
                                      <p:cBhvr>
                                        <p:cTn id="57" dur="500"/>
                                        <p:tgtEl>
                                          <p:spTgt spid="485">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Class="entr" nodeType="clickEffect" presetID="9" grpId="1" fill="hold">
                                  <p:stCondLst>
                                    <p:cond delay="0"/>
                                  </p:stCondLst>
                                  <p:iterate type="el" backwards="0">
                                    <p:tmAbs val="0"/>
                                  </p:iterate>
                                  <p:childTnLst>
                                    <p:set>
                                      <p:cBhvr>
                                        <p:cTn id="61" fill="hold"/>
                                        <p:tgtEl>
                                          <p:spTgt spid="485">
                                            <p:txEl>
                                              <p:pRg st="9" end="9"/>
                                            </p:txEl>
                                          </p:spTgt>
                                        </p:tgtEl>
                                        <p:attrNameLst>
                                          <p:attrName>style.visibility</p:attrName>
                                        </p:attrNameLst>
                                      </p:cBhvr>
                                      <p:to>
                                        <p:strVal val="visible"/>
                                      </p:to>
                                    </p:set>
                                    <p:animEffect filter="dissolve" transition="in">
                                      <p:cBhvr>
                                        <p:cTn id="62" dur="500"/>
                                        <p:tgtEl>
                                          <p:spTgt spid="485">
                                            <p:txEl>
                                              <p:pRg st="9" end="9"/>
                                            </p:txEl>
                                          </p:spTgt>
                                        </p:tgtEl>
                                      </p:cBhvr>
                                    </p:animEffect>
                                  </p:childTnLst>
                                </p:cTn>
                              </p:par>
                            </p:childTnLst>
                          </p:cTn>
                        </p:par>
                        <p:par>
                          <p:cTn id="63" fill="hold">
                            <p:stCondLst>
                              <p:cond delay="500"/>
                            </p:stCondLst>
                            <p:childTnLst>
                              <p:par>
                                <p:cTn id="64" presetClass="entr" nodeType="afterEffect" presetID="9" grpId="1" fill="hold">
                                  <p:stCondLst>
                                    <p:cond delay="0"/>
                                  </p:stCondLst>
                                  <p:iterate type="el" backwards="0">
                                    <p:tmAbs val="0"/>
                                  </p:iterate>
                                  <p:childTnLst>
                                    <p:set>
                                      <p:cBhvr>
                                        <p:cTn id="65" fill="hold"/>
                                        <p:tgtEl>
                                          <p:spTgt spid="485">
                                            <p:txEl>
                                              <p:pRg st="10" end="10"/>
                                            </p:txEl>
                                          </p:spTgt>
                                        </p:tgtEl>
                                        <p:attrNameLst>
                                          <p:attrName>style.visibility</p:attrName>
                                        </p:attrNameLst>
                                      </p:cBhvr>
                                      <p:to>
                                        <p:strVal val="visible"/>
                                      </p:to>
                                    </p:set>
                                    <p:animEffect filter="dissolve" transition="in">
                                      <p:cBhvr>
                                        <p:cTn id="66" dur="500"/>
                                        <p:tgtEl>
                                          <p:spTgt spid="485">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Class="entr" nodeType="clickEffect" presetID="9" grpId="1" fill="hold">
                                  <p:stCondLst>
                                    <p:cond delay="0"/>
                                  </p:stCondLst>
                                  <p:iterate type="el" backwards="0">
                                    <p:tmAbs val="0"/>
                                  </p:iterate>
                                  <p:childTnLst>
                                    <p:set>
                                      <p:cBhvr>
                                        <p:cTn id="70" fill="hold"/>
                                        <p:tgtEl>
                                          <p:spTgt spid="485">
                                            <p:txEl>
                                              <p:pRg st="11" end="11"/>
                                            </p:txEl>
                                          </p:spTgt>
                                        </p:tgtEl>
                                        <p:attrNameLst>
                                          <p:attrName>style.visibility</p:attrName>
                                        </p:attrNameLst>
                                      </p:cBhvr>
                                      <p:to>
                                        <p:strVal val="visible"/>
                                      </p:to>
                                    </p:set>
                                    <p:animEffect filter="dissolve" transition="in">
                                      <p:cBhvr>
                                        <p:cTn id="71" dur="500"/>
                                        <p:tgtEl>
                                          <p:spTgt spid="485">
                                            <p:txEl>
                                              <p:pRg st="11" end="11"/>
                                            </p:txEl>
                                          </p:spTgt>
                                        </p:tgtEl>
                                      </p:cBhvr>
                                    </p:animEffect>
                                  </p:childTnLst>
                                </p:cTn>
                              </p:par>
                              <p:par>
                                <p:cTn id="72" presetClass="entr" nodeType="withEffect" presetSubtype="0" presetID="9" grpId="1" fill="hold">
                                  <p:stCondLst>
                                    <p:cond delay="0"/>
                                  </p:stCondLst>
                                  <p:iterate type="el" backwards="0">
                                    <p:tmAbs val="0"/>
                                  </p:iterate>
                                  <p:childTnLst>
                                    <p:set>
                                      <p:cBhvr>
                                        <p:cTn id="73" fill="hold"/>
                                        <p:tgtEl>
                                          <p:spTgt spid="485">
                                            <p:txEl>
                                              <p:pRg st="12" end="12"/>
                                            </p:txEl>
                                          </p:spTgt>
                                        </p:tgtEl>
                                        <p:attrNameLst>
                                          <p:attrName>style.visibility</p:attrName>
                                        </p:attrNameLst>
                                      </p:cBhvr>
                                      <p:to>
                                        <p:strVal val="visible"/>
                                      </p:to>
                                    </p:set>
                                    <p:animEffect filter="dissolve" transition="in">
                                      <p:cBhvr>
                                        <p:cTn id="74" dur="500"/>
                                        <p:tgtEl>
                                          <p:spTgt spid="485">
                                            <p:txEl>
                                              <p:pRg st="12" end="12"/>
                                            </p:txEl>
                                          </p:spTgt>
                                        </p:tgtEl>
                                      </p:cBhvr>
                                    </p:animEffec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16" presetID="23" grpId="5" fill="hold">
                                  <p:stCondLst>
                                    <p:cond delay="0"/>
                                  </p:stCondLst>
                                  <p:iterate type="el" backwards="0">
                                    <p:tmAbs val="0"/>
                                  </p:iterate>
                                  <p:childTnLst>
                                    <p:set>
                                      <p:cBhvr>
                                        <p:cTn id="78" fill="hold"/>
                                        <p:tgtEl>
                                          <p:spTgt spid="492"/>
                                        </p:tgtEl>
                                        <p:attrNameLst>
                                          <p:attrName>style.visibility</p:attrName>
                                        </p:attrNameLst>
                                      </p:cBhvr>
                                      <p:to>
                                        <p:strVal val="visible"/>
                                      </p:to>
                                    </p:set>
                                    <p:anim calcmode="lin" valueType="num">
                                      <p:cBhvr>
                                        <p:cTn id="79" dur="500" fill="hold"/>
                                        <p:tgtEl>
                                          <p:spTgt spid="492"/>
                                        </p:tgtEl>
                                        <p:attrNameLst>
                                          <p:attrName>ppt_w</p:attrName>
                                        </p:attrNameLst>
                                      </p:cBhvr>
                                      <p:tavLst>
                                        <p:tav tm="0">
                                          <p:val>
                                            <p:fltVal val="0"/>
                                          </p:val>
                                        </p:tav>
                                        <p:tav tm="100000">
                                          <p:val>
                                            <p:strVal val="#ppt_w"/>
                                          </p:val>
                                        </p:tav>
                                      </p:tavLst>
                                    </p:anim>
                                    <p:anim calcmode="lin" valueType="num">
                                      <p:cBhvr>
                                        <p:cTn id="80" dur="500" fill="hold"/>
                                        <p:tgtEl>
                                          <p:spTgt spid="49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485" grpId="1"/>
      <p:bldP build="whole" bldLvl="1" animBg="1" rev="0" advAuto="0" spid="488" grpId="4"/>
      <p:bldP build="whole" bldLvl="1" animBg="1" rev="0" advAuto="0" spid="492" grpId="5"/>
      <p:bldP build="whole" bldLvl="1" animBg="1" rev="0" advAuto="0" spid="483" grpId="2"/>
      <p:bldP build="whole" bldLvl="1" animBg="1" rev="0" advAuto="0" spid="489" grpId="3"/>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Title 1"/>
          <p:cNvSpPr txBox="1"/>
          <p:nvPr>
            <p:ph type="title"/>
          </p:nvPr>
        </p:nvSpPr>
        <p:spPr>
          <a:xfrm>
            <a:off x="1228254" y="1437411"/>
            <a:ext cx="21703164" cy="1748676"/>
          </a:xfrm>
          <a:prstGeom prst="rect">
            <a:avLst/>
          </a:prstGeom>
        </p:spPr>
        <p:txBody>
          <a:bodyPr/>
          <a:lstStyle/>
          <a:p>
            <a:pPr/>
            <a:r>
              <a:t>Further Directions</a:t>
            </a:r>
          </a:p>
        </p:txBody>
      </p:sp>
      <p:sp>
        <p:nvSpPr>
          <p:cNvPr id="495" name="Content Placeholder 2"/>
          <p:cNvSpPr txBox="1"/>
          <p:nvPr>
            <p:ph type="body" idx="1"/>
          </p:nvPr>
        </p:nvSpPr>
        <p:spPr>
          <a:xfrm>
            <a:off x="1228253" y="2314039"/>
            <a:ext cx="14898438" cy="11111018"/>
          </a:xfrm>
          <a:prstGeom prst="rect">
            <a:avLst/>
          </a:prstGeom>
        </p:spPr>
        <p:txBody>
          <a:bodyPr/>
          <a:lstStyle/>
          <a:p>
            <a:pPr/>
          </a:p>
          <a:p>
            <a:pPr/>
            <a:r>
              <a:t>Synthesis of Boolean components for quantum computing</a:t>
            </a:r>
          </a:p>
          <a:p>
            <a:pPr lvl="1">
              <a:spcBef>
                <a:spcPts val="0"/>
              </a:spcBef>
            </a:pPr>
            <a:r>
              <a:t>New </a:t>
            </a:r>
            <a:r>
              <a:rPr i="1"/>
              <a:t>one-pass design</a:t>
            </a:r>
            <a:r>
              <a:t> flow</a:t>
            </a:r>
          </a:p>
          <a:p>
            <a:pPr lvl="1" marL="0" indent="323999">
              <a:spcBef>
                <a:spcPts val="0"/>
              </a:spcBef>
              <a:buSzTx/>
              <a:buFont typeface="Wingdings 2"/>
              <a:buNone/>
            </a:pPr>
          </a:p>
          <a:p>
            <a:pPr/>
            <a:r>
              <a:t>Simulation of quantum circuits</a:t>
            </a:r>
          </a:p>
          <a:p>
            <a:pPr lvl="1">
              <a:spcBef>
                <a:spcPts val="0"/>
              </a:spcBef>
            </a:pPr>
            <a:r>
              <a:t>Clever data-structures to handle exponential complexity</a:t>
            </a:r>
          </a:p>
          <a:p>
            <a:pPr lvl="1">
              <a:spcBef>
                <a:spcPts val="0"/>
              </a:spcBef>
            </a:pPr>
            <a:r>
              <a:t>Currently integrated in Qiskit</a:t>
            </a:r>
          </a:p>
          <a:p>
            <a:pPr lvl="1">
              <a:spcBef>
                <a:spcPts val="0"/>
              </a:spcBef>
            </a:pPr>
          </a:p>
          <a:p>
            <a:pPr/>
            <a:r>
              <a:t>Visit </a:t>
            </a:r>
            <a:r>
              <a:rPr b="1" i="1"/>
              <a:t>iic.jku.at/eda/research/quantum</a:t>
            </a:r>
            <a:r>
              <a:t> for further information</a:t>
            </a:r>
          </a:p>
        </p:txBody>
      </p:sp>
      <p:sp>
        <p:nvSpPr>
          <p:cNvPr id="496" name="Content Placeholder 2"/>
          <p:cNvSpPr txBox="1"/>
          <p:nvPr/>
        </p:nvSpPr>
        <p:spPr>
          <a:xfrm>
            <a:off x="17297930" y="7591528"/>
            <a:ext cx="1125096" cy="4968042"/>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d>
                    <m:dPr>
                      <m:ctrlPr>
                        <a:rPr xmlns:a="http://schemas.openxmlformats.org/drawingml/2006/main" sz="3200" i="1">
                          <a:solidFill>
                            <a:srgbClr val="000000"/>
                          </a:solidFill>
                          <a:latin typeface="Cambria Math" panose="02040503050406030204" pitchFamily="18" charset="0"/>
                        </a:rPr>
                      </m:ctrlPr>
                      <m:begChr m:val="["/>
                      <m:endChr m:val="]"/>
                    </m:dPr>
                    <m:e>
                      <m:eqArr>
                        <m:eqArrPr>
                          <m:ctrlPr>
                            <a:rPr xmlns:a="http://schemas.openxmlformats.org/drawingml/2006/main" sz="3200" i="1">
                              <a:solidFill>
                                <a:srgbClr val="000000"/>
                              </a:solidFill>
                              <a:latin typeface="Cambria Math" panose="02040503050406030204" pitchFamily="18" charset="0"/>
                            </a:rPr>
                          </m:ctrlPr>
                        </m:eqArrPr>
                        <m:e>
                          <m:r>
                            <a:rPr xmlns:a="http://schemas.openxmlformats.org/drawingml/2006/main" sz="3200" i="1">
                              <a:solidFill>
                                <a:srgbClr val="000000"/>
                              </a:solidFill>
                              <a:latin typeface="Cambria Math" panose="02040503050406030204" pitchFamily="18" charset="0"/>
                            </a:rPr>
                            <m:t>0</m:t>
                          </m:r>
                        </m:e>
                        <m:e>
                          <m:r>
                            <a:rPr xmlns:a="http://schemas.openxmlformats.org/drawingml/2006/main" sz="3200" i="1">
                              <a:solidFill>
                                <a:srgbClr val="000000"/>
                              </a:solidFill>
                              <a:latin typeface="Cambria Math" panose="02040503050406030204" pitchFamily="18" charset="0"/>
                            </a:rPr>
                            <m:t>0</m:t>
                          </m:r>
                        </m:e>
                        <m:e>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000000"/>
                                  </a:solidFill>
                                  <a:latin typeface="Cambria Math" panose="02040503050406030204" pitchFamily="18" charset="0"/>
                                </a:rPr>
                                <m:t>1</m:t>
                              </m:r>
                            </m:num>
                            <m:den>
                              <m:r>
                                <a:rPr xmlns:a="http://schemas.openxmlformats.org/drawingml/2006/main" sz="3200" i="1">
                                  <a:solidFill>
                                    <a:srgbClr val="000000"/>
                                  </a:solidFill>
                                  <a:latin typeface="Cambria Math" panose="02040503050406030204" pitchFamily="18" charset="0"/>
                                </a:rPr>
                                <m:t>2</m:t>
                              </m:r>
                            </m:den>
                          </m:f>
                        </m:e>
                        <m:e>
                          <m:r>
                            <a:rPr xmlns:a="http://schemas.openxmlformats.org/drawingml/2006/main" sz="3200" i="1">
                              <a:solidFill>
                                <a:srgbClr val="000000"/>
                              </a:solidFill>
                              <a:latin typeface="Cambria Math" panose="02040503050406030204" pitchFamily="18" charset="0"/>
                            </a:rPr>
                            <m:t>0</m:t>
                          </m:r>
                        </m:e>
                        <m:e>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000000"/>
                                  </a:solidFill>
                                  <a:latin typeface="Cambria Math" panose="02040503050406030204" pitchFamily="18" charset="0"/>
                                </a:rPr>
                                <m:t>1</m:t>
                              </m:r>
                            </m:num>
                            <m:den>
                              <m:r>
                                <a:rPr xmlns:a="http://schemas.openxmlformats.org/drawingml/2006/main" sz="3200" i="1">
                                  <a:solidFill>
                                    <a:srgbClr val="000000"/>
                                  </a:solidFill>
                                  <a:latin typeface="Cambria Math" panose="02040503050406030204" pitchFamily="18" charset="0"/>
                                </a:rPr>
                                <m:t>2</m:t>
                              </m:r>
                            </m:den>
                          </m:f>
                        </m:e>
                        <m:e>
                          <m:r>
                            <a:rPr xmlns:a="http://schemas.openxmlformats.org/drawingml/2006/main" sz="3200" i="1">
                              <a:solidFill>
                                <a:srgbClr val="000000"/>
                              </a:solidFill>
                              <a:latin typeface="Cambria Math" panose="02040503050406030204" pitchFamily="18" charset="0"/>
                            </a:rPr>
                            <m:t>0</m:t>
                          </m:r>
                        </m:e>
                        <m:e>
                          <m:r>
                            <a:rPr xmlns:a="http://schemas.openxmlformats.org/drawingml/2006/main" sz="3200" i="1">
                              <a:solidFill>
                                <a:srgbClr val="000000"/>
                              </a:solidFill>
                              <a:latin typeface="Cambria Math" panose="02040503050406030204" pitchFamily="18" charset="0"/>
                            </a:rPr>
                            <m:t>−</m:t>
                          </m:r>
                          <m:f>
                            <m:fPr>
                              <m:ctrlPr>
                                <a:rPr xmlns:a="http://schemas.openxmlformats.org/drawingml/2006/main" sz="3200" i="1">
                                  <a:solidFill>
                                    <a:srgbClr val="000000"/>
                                  </a:solidFill>
                                  <a:latin typeface="Cambria Math" panose="02040503050406030204" pitchFamily="18" charset="0"/>
                                </a:rPr>
                              </m:ctrlPr>
                              <m:type m:val="bar"/>
                            </m:fPr>
                            <m:num>
                              <m:r>
                                <a:rPr xmlns:a="http://schemas.openxmlformats.org/drawingml/2006/main" sz="3200" i="1">
                                  <a:solidFill>
                                    <a:srgbClr val="000000"/>
                                  </a:solidFill>
                                  <a:latin typeface="Cambria Math" panose="02040503050406030204" pitchFamily="18" charset="0"/>
                                </a:rPr>
                                <m:t>1</m:t>
                              </m:r>
                            </m:num>
                            <m:den>
                              <m:rad>
                                <m:radPr>
                                  <m:ctrlPr>
                                    <a:rPr xmlns:a="http://schemas.openxmlformats.org/drawingml/2006/main" sz="3200" i="1">
                                      <a:solidFill>
                                        <a:srgbClr val="000000"/>
                                      </a:solidFill>
                                      <a:latin typeface="Cambria Math" panose="02040503050406030204" pitchFamily="18" charset="0"/>
                                    </a:rPr>
                                  </m:ctrlPr>
                                  <m:degHide m:val="on"/>
                                </m:radPr>
                                <m:deg/>
                                <m:e>
                                  <m:r>
                                    <a:rPr xmlns:a="http://schemas.openxmlformats.org/drawingml/2006/main" sz="3200" i="1">
                                      <a:solidFill>
                                        <a:srgbClr val="000000"/>
                                      </a:solidFill>
                                      <a:latin typeface="Cambria Math" panose="02040503050406030204" pitchFamily="18" charset="0"/>
                                    </a:rPr>
                                    <m:t>2</m:t>
                                  </m:r>
                                </m:e>
                              </m:rad>
                            </m:den>
                          </m:f>
                        </m:e>
                        <m:e>
                          <m:r>
                            <a:rPr xmlns:a="http://schemas.openxmlformats.org/drawingml/2006/main" sz="3200" i="1">
                              <a:solidFill>
                                <a:srgbClr val="000000"/>
                              </a:solidFill>
                              <a:latin typeface="Cambria Math" panose="02040503050406030204" pitchFamily="18" charset="0"/>
                            </a:rPr>
                            <m:t>0</m:t>
                          </m:r>
                        </m:e>
                      </m:eqArr>
                    </m:e>
                  </m:d>
                </m:oMath>
              </m:oMathPara>
            </a14:m>
            <a:endParaRPr sz="3200"/>
          </a:p>
        </p:txBody>
      </p:sp>
      <p:pic>
        <p:nvPicPr>
          <p:cNvPr id="497" name="Picture 16" descr="Picture 16"/>
          <p:cNvPicPr>
            <a:picLocks noChangeAspect="1"/>
          </p:cNvPicPr>
          <p:nvPr/>
        </p:nvPicPr>
        <p:blipFill>
          <a:blip r:embed="rId2">
            <a:extLst/>
          </a:blip>
          <a:stretch>
            <a:fillRect/>
          </a:stretch>
        </p:blipFill>
        <p:spPr>
          <a:xfrm>
            <a:off x="19763108" y="8036642"/>
            <a:ext cx="2662087" cy="4387432"/>
          </a:xfrm>
          <a:prstGeom prst="rect">
            <a:avLst/>
          </a:prstGeom>
          <a:ln w="12700">
            <a:miter lim="400000"/>
          </a:ln>
        </p:spPr>
      </p:pic>
      <p:pic>
        <p:nvPicPr>
          <p:cNvPr id="498" name="Picture 8" descr="Picture 8"/>
          <p:cNvPicPr>
            <a:picLocks noChangeAspect="1"/>
          </p:cNvPicPr>
          <p:nvPr/>
        </p:nvPicPr>
        <p:blipFill>
          <a:blip r:embed="rId3">
            <a:extLst/>
          </a:blip>
          <a:stretch>
            <a:fillRect/>
          </a:stretch>
        </p:blipFill>
        <p:spPr>
          <a:xfrm>
            <a:off x="6210803" y="8681447"/>
            <a:ext cx="4933335" cy="4933335"/>
          </a:xfrm>
          <a:prstGeom prst="rect">
            <a:avLst/>
          </a:prstGeom>
          <a:ln w="12700">
            <a:miter lim="400000"/>
          </a:ln>
        </p:spPr>
      </p:pic>
      <p:grpSp>
        <p:nvGrpSpPr>
          <p:cNvPr id="511" name="Group 3"/>
          <p:cNvGrpSpPr/>
          <p:nvPr/>
        </p:nvGrpSpPr>
        <p:grpSpPr>
          <a:xfrm>
            <a:off x="15407684" y="569187"/>
            <a:ext cx="8465515" cy="6179975"/>
            <a:chOff x="0" y="0"/>
            <a:chExt cx="8465514" cy="6179973"/>
          </a:xfrm>
        </p:grpSpPr>
        <p:sp>
          <p:nvSpPr>
            <p:cNvPr id="499" name="TextBox 7"/>
            <p:cNvSpPr txBox="1"/>
            <p:nvPr/>
          </p:nvSpPr>
          <p:spPr>
            <a:xfrm>
              <a:off x="918694" y="147822"/>
              <a:ext cx="2182492" cy="398272"/>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600" i="1">
                        <a:solidFill>
                          <a:srgbClr val="000000"/>
                        </a:solidFill>
                        <a:latin typeface="Cambria Math" panose="02040503050406030204" pitchFamily="18" charset="0"/>
                      </a:rPr>
                      <m:t>𝑓</m:t>
                    </m:r>
                    <m:r>
                      <a:rPr xmlns:a="http://schemas.openxmlformats.org/drawingml/2006/main" sz="3600" i="1">
                        <a:solidFill>
                          <a:srgbClr val="000000"/>
                        </a:solidFill>
                        <a:latin typeface="Cambria Math" panose="02040503050406030204" pitchFamily="18" charset="0"/>
                      </a:rPr>
                      <m:t>:</m:t>
                    </m:r>
                    <m:sSup>
                      <m:e>
                        <m:r>
                          <a:rPr xmlns:a="http://schemas.openxmlformats.org/drawingml/2006/main" sz="3600" i="1">
                            <a:solidFill>
                              <a:srgbClr val="000000"/>
                            </a:solidFill>
                            <a:latin typeface="Cambria Math" panose="02040503050406030204" pitchFamily="18" charset="0"/>
                          </a:rPr>
                          <m:t>𝐵</m:t>
                        </m:r>
                      </m:e>
                      <m:sup>
                        <m:r>
                          <a:rPr xmlns:a="http://schemas.openxmlformats.org/drawingml/2006/main" sz="3600" i="1">
                            <a:solidFill>
                              <a:srgbClr val="000000"/>
                            </a:solidFill>
                            <a:latin typeface="Cambria Math" panose="02040503050406030204" pitchFamily="18" charset="0"/>
                          </a:rPr>
                          <m:t>𝑛</m:t>
                        </m:r>
                      </m:sup>
                    </m:sSup>
                    <m:r>
                      <a:rPr xmlns:a="http://schemas.openxmlformats.org/drawingml/2006/main" sz="3600" i="1">
                        <a:solidFill>
                          <a:srgbClr val="000000"/>
                        </a:solidFill>
                        <a:latin typeface="Cambria Math" panose="02040503050406030204" pitchFamily="18" charset="0"/>
                      </a:rPr>
                      <m:t>→</m:t>
                    </m:r>
                    <m:sSup>
                      <m:e>
                        <m:r>
                          <a:rPr xmlns:a="http://schemas.openxmlformats.org/drawingml/2006/main" sz="3600" i="1">
                            <a:solidFill>
                              <a:srgbClr val="000000"/>
                            </a:solidFill>
                            <a:latin typeface="Cambria Math" panose="02040503050406030204" pitchFamily="18" charset="0"/>
                          </a:rPr>
                          <m:t>𝐵</m:t>
                        </m:r>
                      </m:e>
                      <m:sup>
                        <m:r>
                          <a:rPr xmlns:a="http://schemas.openxmlformats.org/drawingml/2006/main" sz="3600" i="1">
                            <a:solidFill>
                              <a:srgbClr val="000000"/>
                            </a:solidFill>
                            <a:latin typeface="Cambria Math" panose="02040503050406030204" pitchFamily="18" charset="0"/>
                          </a:rPr>
                          <m:t>𝑚</m:t>
                        </m:r>
                      </m:sup>
                    </m:sSup>
                  </m:oMath>
                </m:oMathPara>
              </a14:m>
              <a:endParaRPr sz="3600"/>
            </a:p>
          </p:txBody>
        </p:sp>
        <p:sp>
          <p:nvSpPr>
            <p:cNvPr id="500" name="TextBox 9"/>
            <p:cNvSpPr txBox="1"/>
            <p:nvPr/>
          </p:nvSpPr>
          <p:spPr>
            <a:xfrm>
              <a:off x="948421" y="2691621"/>
              <a:ext cx="2147433" cy="471959"/>
            </a:xfrm>
            <a:prstGeom prst="rect">
              <a:avLst/>
            </a:prstGeom>
            <a:noFill/>
            <a:ln w="12700" cap="flat">
              <a:noFill/>
              <a:miter lim="400000"/>
            </a:ln>
            <a:effectLst/>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3600" i="1">
                        <a:solidFill>
                          <a:srgbClr val="000000"/>
                        </a:solidFill>
                        <a:latin typeface="Cambria Math" panose="02040503050406030204" pitchFamily="18" charset="0"/>
                      </a:rPr>
                      <m:t>𝑓</m:t>
                    </m:r>
                    <m:r>
                      <a:rPr xmlns:a="http://schemas.openxmlformats.org/drawingml/2006/main" sz="3600" i="1">
                        <a:solidFill>
                          <a:srgbClr val="000000"/>
                        </a:solidFill>
                        <a:latin typeface="Cambria Math" panose="02040503050406030204" pitchFamily="18" charset="0"/>
                      </a:rPr>
                      <m:t>:</m:t>
                    </m:r>
                    <m:sSup>
                      <m:e>
                        <m:r>
                          <a:rPr xmlns:a="http://schemas.openxmlformats.org/drawingml/2006/main" sz="3600" i="1">
                            <a:solidFill>
                              <a:srgbClr val="000000"/>
                            </a:solidFill>
                            <a:latin typeface="Cambria Math" panose="02040503050406030204" pitchFamily="18" charset="0"/>
                          </a:rPr>
                          <m:t>𝐵</m:t>
                        </m:r>
                      </m:e>
                      <m:sup>
                        <m:r>
                          <a:rPr xmlns:a="http://schemas.openxmlformats.org/drawingml/2006/main" sz="3600" i="1">
                            <a:solidFill>
                              <a:srgbClr val="000000"/>
                            </a:solidFill>
                            <a:latin typeface="Cambria Math" panose="02040503050406030204" pitchFamily="18" charset="0"/>
                          </a:rPr>
                          <m:t>𝑘</m:t>
                        </m:r>
                      </m:sup>
                    </m:sSup>
                    <m:r>
                      <a:rPr xmlns:a="http://schemas.openxmlformats.org/drawingml/2006/main" sz="3600" i="1">
                        <a:solidFill>
                          <a:srgbClr val="000000"/>
                        </a:solidFill>
                        <a:latin typeface="Cambria Math" panose="02040503050406030204" pitchFamily="18" charset="0"/>
                      </a:rPr>
                      <m:t>→</m:t>
                    </m:r>
                    <m:sSup>
                      <m:e>
                        <m:r>
                          <a:rPr xmlns:a="http://schemas.openxmlformats.org/drawingml/2006/main" sz="3600" i="1">
                            <a:solidFill>
                              <a:srgbClr val="000000"/>
                            </a:solidFill>
                            <a:latin typeface="Cambria Math" panose="02040503050406030204" pitchFamily="18" charset="0"/>
                          </a:rPr>
                          <m:t>𝐵</m:t>
                        </m:r>
                      </m:e>
                      <m:sup>
                        <m:r>
                          <a:rPr xmlns:a="http://schemas.openxmlformats.org/drawingml/2006/main" sz="3600" i="1">
                            <a:solidFill>
                              <a:srgbClr val="000000"/>
                            </a:solidFill>
                            <a:latin typeface="Cambria Math" panose="02040503050406030204" pitchFamily="18" charset="0"/>
                          </a:rPr>
                          <m:t>𝑘</m:t>
                        </m:r>
                      </m:sup>
                    </m:sSup>
                  </m:oMath>
                </m:oMathPara>
              </a14:m>
              <a:endParaRPr sz="3600"/>
            </a:p>
          </p:txBody>
        </p:sp>
        <p:sp>
          <p:nvSpPr>
            <p:cNvPr id="501" name="Straight Arrow Connector 10"/>
            <p:cNvSpPr/>
            <p:nvPr/>
          </p:nvSpPr>
          <p:spPr>
            <a:xfrm>
              <a:off x="2009940" y="886486"/>
              <a:ext cx="12199" cy="1805137"/>
            </a:xfrm>
            <a:prstGeom prst="line">
              <a:avLst/>
            </a:prstGeom>
            <a:noFill/>
            <a:ln w="63500" cap="flat">
              <a:solidFill>
                <a:srgbClr val="808288"/>
              </a:solidFill>
              <a:prstDash val="solid"/>
              <a:miter lim="800000"/>
              <a:tailEnd type="triangle" w="med" len="med"/>
            </a:ln>
            <a:effectLst/>
          </p:spPr>
          <p:txBody>
            <a:bodyPr wrap="square" lIns="91439" tIns="91439" rIns="91439" bIns="91439" numCol="1" anchor="t">
              <a:noAutofit/>
            </a:bodyPr>
            <a:lstStyle/>
            <a:p>
              <a:pPr algn="l" defTabSz="1828800">
                <a:defRPr b="0" sz="3600">
                  <a:latin typeface="Arial"/>
                  <a:ea typeface="Arial"/>
                  <a:cs typeface="Arial"/>
                  <a:sym typeface="Arial"/>
                </a:defRPr>
              </a:pPr>
            </a:p>
          </p:txBody>
        </p:sp>
        <p:sp>
          <p:nvSpPr>
            <p:cNvPr id="502" name="Straight Arrow Connector 11"/>
            <p:cNvSpPr/>
            <p:nvPr/>
          </p:nvSpPr>
          <p:spPr>
            <a:xfrm>
              <a:off x="2022137" y="3461479"/>
              <a:ext cx="1493" cy="1678309"/>
            </a:xfrm>
            <a:prstGeom prst="line">
              <a:avLst/>
            </a:prstGeom>
            <a:noFill/>
            <a:ln w="63500" cap="flat">
              <a:solidFill>
                <a:srgbClr val="808288"/>
              </a:solidFill>
              <a:prstDash val="solid"/>
              <a:miter lim="800000"/>
              <a:tailEnd type="triangle" w="med" len="med"/>
            </a:ln>
            <a:effectLst/>
          </p:spPr>
          <p:txBody>
            <a:bodyPr wrap="square" lIns="91439" tIns="91439" rIns="91439" bIns="91439" numCol="1" anchor="t">
              <a:noAutofit/>
            </a:bodyPr>
            <a:lstStyle/>
            <a:p>
              <a:pPr algn="l" defTabSz="1828800">
                <a:defRPr b="0" sz="3600">
                  <a:latin typeface="Arial"/>
                  <a:ea typeface="Arial"/>
                  <a:cs typeface="Arial"/>
                  <a:sym typeface="Arial"/>
                </a:defRPr>
              </a:pPr>
            </a:p>
          </p:txBody>
        </p:sp>
        <p:sp>
          <p:nvSpPr>
            <p:cNvPr id="503" name="TextBox 12"/>
            <p:cNvSpPr txBox="1"/>
            <p:nvPr/>
          </p:nvSpPr>
          <p:spPr>
            <a:xfrm>
              <a:off x="2147988" y="1481864"/>
              <a:ext cx="2920186" cy="701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0" sz="3600">
                  <a:latin typeface="Arial"/>
                  <a:ea typeface="Arial"/>
                  <a:cs typeface="Arial"/>
                  <a:sym typeface="Arial"/>
                </a:defRPr>
              </a:lvl1pPr>
            </a:lstStyle>
            <a:p>
              <a:pPr/>
              <a:r>
                <a:t>Embedding</a:t>
              </a:r>
            </a:p>
          </p:txBody>
        </p:sp>
        <p:sp>
          <p:nvSpPr>
            <p:cNvPr id="504" name="TextBox 13"/>
            <p:cNvSpPr txBox="1"/>
            <p:nvPr/>
          </p:nvSpPr>
          <p:spPr>
            <a:xfrm>
              <a:off x="2147988" y="3946161"/>
              <a:ext cx="2920186" cy="701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b="0" sz="3600">
                  <a:latin typeface="Arial"/>
                  <a:ea typeface="Arial"/>
                  <a:cs typeface="Arial"/>
                  <a:sym typeface="Arial"/>
                </a:defRPr>
              </a:lvl1pPr>
            </a:lstStyle>
            <a:p>
              <a:pPr/>
              <a:r>
                <a:t>Synthesis</a:t>
              </a:r>
            </a:p>
          </p:txBody>
        </p:sp>
        <p:sp>
          <p:nvSpPr>
            <p:cNvPr id="505" name="TextBox 14"/>
            <p:cNvSpPr txBox="1"/>
            <p:nvPr/>
          </p:nvSpPr>
          <p:spPr>
            <a:xfrm>
              <a:off x="-1" y="5139790"/>
              <a:ext cx="4047261" cy="701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defTabSz="1828800">
                <a:defRPr b="0" sz="3600">
                  <a:latin typeface="Arial"/>
                  <a:ea typeface="Arial"/>
                  <a:cs typeface="Arial"/>
                  <a:sym typeface="Arial"/>
                </a:defRPr>
              </a:lvl1pPr>
            </a:lstStyle>
            <a:p>
              <a:pPr/>
              <a:r>
                <a:t>Reversible Circuit</a:t>
              </a:r>
            </a:p>
          </p:txBody>
        </p:sp>
        <p:sp>
          <p:nvSpPr>
            <p:cNvPr id="506" name="Straight Connector 15"/>
            <p:cNvSpPr/>
            <p:nvPr/>
          </p:nvSpPr>
          <p:spPr>
            <a:xfrm flipV="1">
              <a:off x="1039149" y="884397"/>
              <a:ext cx="2090353" cy="4040971"/>
            </a:xfrm>
            <a:prstGeom prst="line">
              <a:avLst/>
            </a:prstGeom>
            <a:noFill/>
            <a:ln w="76200" cap="flat">
              <a:solidFill>
                <a:srgbClr val="E73729"/>
              </a:solidFill>
              <a:prstDash val="solid"/>
              <a:miter lim="800000"/>
            </a:ln>
            <a:effectLst/>
          </p:spPr>
          <p:txBody>
            <a:bodyPr wrap="square" lIns="91439" tIns="91439" rIns="91439" bIns="91439" numCol="1" anchor="t">
              <a:noAutofit/>
            </a:bodyPr>
            <a:lstStyle/>
            <a:p>
              <a:pPr algn="l" defTabSz="1828800">
                <a:defRPr b="0" sz="3600">
                  <a:latin typeface="Arial"/>
                  <a:ea typeface="Arial"/>
                  <a:cs typeface="Arial"/>
                  <a:sym typeface="Arial"/>
                </a:defRPr>
              </a:pPr>
            </a:p>
          </p:txBody>
        </p:sp>
        <p:sp>
          <p:nvSpPr>
            <p:cNvPr id="507" name="Straight Connector 16"/>
            <p:cNvSpPr/>
            <p:nvPr/>
          </p:nvSpPr>
          <p:spPr>
            <a:xfrm flipH="1" flipV="1">
              <a:off x="917758" y="882551"/>
              <a:ext cx="2417419" cy="4159369"/>
            </a:xfrm>
            <a:prstGeom prst="line">
              <a:avLst/>
            </a:prstGeom>
            <a:noFill/>
            <a:ln w="76200" cap="flat">
              <a:solidFill>
                <a:srgbClr val="E73729"/>
              </a:solidFill>
              <a:prstDash val="solid"/>
              <a:miter lim="800000"/>
            </a:ln>
            <a:effectLst/>
          </p:spPr>
          <p:txBody>
            <a:bodyPr wrap="square" lIns="91439" tIns="91439" rIns="91439" bIns="91439" numCol="1" anchor="t">
              <a:noAutofit/>
            </a:bodyPr>
            <a:lstStyle/>
            <a:p>
              <a:pPr algn="l" defTabSz="1828800">
                <a:defRPr b="0" sz="3600">
                  <a:latin typeface="Arial"/>
                  <a:ea typeface="Arial"/>
                  <a:cs typeface="Arial"/>
                  <a:sym typeface="Arial"/>
                </a:defRPr>
              </a:pPr>
            </a:p>
          </p:txBody>
        </p:sp>
        <p:pic>
          <p:nvPicPr>
            <p:cNvPr id="508" name="Picture 17" descr="Picture 17"/>
            <p:cNvPicPr>
              <a:picLocks noChangeAspect="1"/>
            </p:cNvPicPr>
            <p:nvPr/>
          </p:nvPicPr>
          <p:blipFill>
            <a:blip r:embed="rId4">
              <a:extLst/>
            </a:blip>
            <a:stretch>
              <a:fillRect/>
            </a:stretch>
          </p:blipFill>
          <p:spPr>
            <a:xfrm>
              <a:off x="4632886" y="4667183"/>
              <a:ext cx="3832629" cy="1512791"/>
            </a:xfrm>
            <a:prstGeom prst="rect">
              <a:avLst/>
            </a:prstGeom>
            <a:ln w="12700" cap="flat">
              <a:noFill/>
              <a:miter lim="400000"/>
            </a:ln>
            <a:effectLst/>
          </p:spPr>
        </p:pic>
        <p:pic>
          <p:nvPicPr>
            <p:cNvPr id="509" name="Picture 18" descr="Picture 18"/>
            <p:cNvPicPr>
              <a:picLocks noChangeAspect="1"/>
            </p:cNvPicPr>
            <p:nvPr/>
          </p:nvPicPr>
          <p:blipFill>
            <a:blip r:embed="rId5">
              <a:extLst/>
            </a:blip>
            <a:stretch>
              <a:fillRect/>
            </a:stretch>
          </p:blipFill>
          <p:spPr>
            <a:xfrm>
              <a:off x="5192724" y="-1"/>
              <a:ext cx="2107481" cy="1457949"/>
            </a:xfrm>
            <a:prstGeom prst="rect">
              <a:avLst/>
            </a:prstGeom>
            <a:ln w="12700" cap="flat">
              <a:noFill/>
              <a:miter lim="400000"/>
            </a:ln>
            <a:effectLst/>
          </p:spPr>
        </p:pic>
        <p:sp>
          <p:nvSpPr>
            <p:cNvPr id="510" name="Curved Connector 21"/>
            <p:cNvSpPr/>
            <p:nvPr/>
          </p:nvSpPr>
          <p:spPr>
            <a:xfrm>
              <a:off x="3943128" y="486594"/>
              <a:ext cx="1160721" cy="4930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00" y="0"/>
                    <a:pt x="21600" y="5400"/>
                    <a:pt x="21600" y="10800"/>
                  </a:cubicBezTo>
                  <a:cubicBezTo>
                    <a:pt x="21600" y="16200"/>
                    <a:pt x="10948" y="21600"/>
                    <a:pt x="296" y="21600"/>
                  </a:cubicBezTo>
                </a:path>
              </a:pathLst>
            </a:custGeom>
            <a:noFill/>
            <a:ln w="63500" cap="flat">
              <a:solidFill>
                <a:srgbClr val="808288"/>
              </a:solidFill>
              <a:prstDash val="solid"/>
              <a:miter lim="800000"/>
              <a:tailEnd type="triangle" w="med" len="med"/>
            </a:ln>
            <a:effectLst/>
          </p:spPr>
          <p:txBody>
            <a:bodyPr wrap="square" lIns="91439" tIns="91439" rIns="91439" bIns="91439" numCol="1" anchor="ctr">
              <a:noAutofit/>
            </a:bodyPr>
            <a:lstStyle/>
            <a:p>
              <a:pPr algn="l" defTabSz="1828800">
                <a:defRPr b="0" sz="3600">
                  <a:latin typeface="Arial"/>
                  <a:ea typeface="Arial"/>
                  <a:cs typeface="Arial"/>
                  <a:sym typeface="Arial"/>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95">
                                            <p:txEl>
                                              <p:pRg st="1" end="1"/>
                                            </p:txEl>
                                          </p:spTgt>
                                        </p:tgtEl>
                                        <p:attrNameLst>
                                          <p:attrName>style.visibility</p:attrName>
                                        </p:attrNameLst>
                                      </p:cBhvr>
                                      <p:to>
                                        <p:strVal val="visible"/>
                                      </p:to>
                                    </p:set>
                                    <p:animEffect filter="dissolve" transition="in">
                                      <p:cBhvr>
                                        <p:cTn id="7" dur="500"/>
                                        <p:tgtEl>
                                          <p:spTgt spid="495">
                                            <p:txEl>
                                              <p:pRg st="1" end="1"/>
                                            </p:txEl>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495">
                                            <p:txEl>
                                              <p:pRg st="2" end="2"/>
                                            </p:txEl>
                                          </p:spTgt>
                                        </p:tgtEl>
                                        <p:attrNameLst>
                                          <p:attrName>style.visibility</p:attrName>
                                        </p:attrNameLst>
                                      </p:cBhvr>
                                      <p:to>
                                        <p:strVal val="visible"/>
                                      </p:to>
                                    </p:set>
                                    <p:animEffect filter="dissolve" transition="in">
                                      <p:cBhvr>
                                        <p:cTn id="10" dur="500"/>
                                        <p:tgtEl>
                                          <p:spTgt spid="495">
                                            <p:txEl>
                                              <p:pRg st="2" end="2"/>
                                            </p:txEl>
                                          </p:spTgt>
                                        </p:tgtEl>
                                      </p:cBhvr>
                                    </p:animEffect>
                                  </p:childTnLst>
                                </p:cTn>
                              </p:par>
                              <p:par>
                                <p:cTn id="11" presetClass="entr" nodeType="withEffect" presetSubtype="0" presetID="9" grpId="1" fill="hold">
                                  <p:stCondLst>
                                    <p:cond delay="0"/>
                                  </p:stCondLst>
                                  <p:iterate type="el" backwards="0">
                                    <p:tmAbs val="0"/>
                                  </p:iterate>
                                  <p:childTnLst>
                                    <p:set>
                                      <p:cBhvr>
                                        <p:cTn id="12" fill="hold"/>
                                        <p:tgtEl>
                                          <p:spTgt spid="495">
                                            <p:txEl>
                                              <p:pRg st="3" end="3"/>
                                            </p:txEl>
                                          </p:spTgt>
                                        </p:tgtEl>
                                        <p:attrNameLst>
                                          <p:attrName>style.visibility</p:attrName>
                                        </p:attrNameLst>
                                      </p:cBhvr>
                                      <p:to>
                                        <p:strVal val="visible"/>
                                      </p:to>
                                    </p:set>
                                    <p:animEffect filter="dissolve" transition="in">
                                      <p:cBhvr>
                                        <p:cTn id="13" dur="500"/>
                                        <p:tgtEl>
                                          <p:spTgt spid="49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1" fill="hold">
                                  <p:stCondLst>
                                    <p:cond delay="0"/>
                                  </p:stCondLst>
                                  <p:iterate type="el" backwards="0">
                                    <p:tmAbs val="0"/>
                                  </p:iterate>
                                  <p:childTnLst>
                                    <p:set>
                                      <p:cBhvr>
                                        <p:cTn id="17" fill="hold"/>
                                        <p:tgtEl>
                                          <p:spTgt spid="495">
                                            <p:txEl>
                                              <p:pRg st="4" end="4"/>
                                            </p:txEl>
                                          </p:spTgt>
                                        </p:tgtEl>
                                        <p:attrNameLst>
                                          <p:attrName>style.visibility</p:attrName>
                                        </p:attrNameLst>
                                      </p:cBhvr>
                                      <p:to>
                                        <p:strVal val="visible"/>
                                      </p:to>
                                    </p:set>
                                    <p:animEffect filter="dissolve" transition="in">
                                      <p:cBhvr>
                                        <p:cTn id="18" dur="500"/>
                                        <p:tgtEl>
                                          <p:spTgt spid="495">
                                            <p:txEl>
                                              <p:pRg st="4" end="4"/>
                                            </p:txEl>
                                          </p:spTgt>
                                        </p:tgtEl>
                                      </p:cBhvr>
                                    </p:animEffect>
                                  </p:childTnLst>
                                </p:cTn>
                              </p:par>
                              <p:par>
                                <p:cTn id="19" presetClass="entr" nodeType="withEffect" presetSubtype="0" presetID="9" grpId="1" fill="hold">
                                  <p:stCondLst>
                                    <p:cond delay="0"/>
                                  </p:stCondLst>
                                  <p:iterate type="el" backwards="0">
                                    <p:tmAbs val="0"/>
                                  </p:iterate>
                                  <p:childTnLst>
                                    <p:set>
                                      <p:cBhvr>
                                        <p:cTn id="20" fill="hold"/>
                                        <p:tgtEl>
                                          <p:spTgt spid="495">
                                            <p:txEl>
                                              <p:pRg st="5" end="5"/>
                                            </p:txEl>
                                          </p:spTgt>
                                        </p:tgtEl>
                                        <p:attrNameLst>
                                          <p:attrName>style.visibility</p:attrName>
                                        </p:attrNameLst>
                                      </p:cBhvr>
                                      <p:to>
                                        <p:strVal val="visible"/>
                                      </p:to>
                                    </p:set>
                                    <p:animEffect filter="dissolve" transition="in">
                                      <p:cBhvr>
                                        <p:cTn id="21" dur="500"/>
                                        <p:tgtEl>
                                          <p:spTgt spid="495">
                                            <p:txEl>
                                              <p:pRg st="5" end="5"/>
                                            </p:txEl>
                                          </p:spTgt>
                                        </p:tgtEl>
                                      </p:cBhvr>
                                    </p:animEffect>
                                  </p:childTnLst>
                                </p:cTn>
                              </p:par>
                              <p:par>
                                <p:cTn id="22" presetClass="entr" nodeType="withEffect" presetSubtype="0" presetID="9" grpId="1" fill="hold">
                                  <p:stCondLst>
                                    <p:cond delay="0"/>
                                  </p:stCondLst>
                                  <p:iterate type="el" backwards="0">
                                    <p:tmAbs val="0"/>
                                  </p:iterate>
                                  <p:childTnLst>
                                    <p:set>
                                      <p:cBhvr>
                                        <p:cTn id="23" fill="hold"/>
                                        <p:tgtEl>
                                          <p:spTgt spid="495">
                                            <p:txEl>
                                              <p:pRg st="6" end="6"/>
                                            </p:txEl>
                                          </p:spTgt>
                                        </p:tgtEl>
                                        <p:attrNameLst>
                                          <p:attrName>style.visibility</p:attrName>
                                        </p:attrNameLst>
                                      </p:cBhvr>
                                      <p:to>
                                        <p:strVal val="visible"/>
                                      </p:to>
                                    </p:set>
                                    <p:animEffect filter="dissolve" transition="in">
                                      <p:cBhvr>
                                        <p:cTn id="24" dur="500"/>
                                        <p:tgtEl>
                                          <p:spTgt spid="495">
                                            <p:txEl>
                                              <p:pRg st="6" end="6"/>
                                            </p:txEl>
                                          </p:spTgt>
                                        </p:tgtEl>
                                      </p:cBhvr>
                                    </p:animEffect>
                                  </p:childTnLst>
                                </p:cTn>
                              </p:par>
                              <p:par>
                                <p:cTn id="25" presetClass="entr" nodeType="withEffect" presetSubtype="0" presetID="9" grpId="1" fill="hold">
                                  <p:stCondLst>
                                    <p:cond delay="0"/>
                                  </p:stCondLst>
                                  <p:iterate type="el" backwards="0">
                                    <p:tmAbs val="0"/>
                                  </p:iterate>
                                  <p:childTnLst>
                                    <p:set>
                                      <p:cBhvr>
                                        <p:cTn id="26" fill="hold"/>
                                        <p:tgtEl>
                                          <p:spTgt spid="495">
                                            <p:txEl>
                                              <p:pRg st="7" end="7"/>
                                            </p:txEl>
                                          </p:spTgt>
                                        </p:tgtEl>
                                        <p:attrNameLst>
                                          <p:attrName>style.visibility</p:attrName>
                                        </p:attrNameLst>
                                      </p:cBhvr>
                                      <p:to>
                                        <p:strVal val="visible"/>
                                      </p:to>
                                    </p:set>
                                    <p:animEffect filter="dissolve" transition="in">
                                      <p:cBhvr>
                                        <p:cTn id="27" dur="500"/>
                                        <p:tgtEl>
                                          <p:spTgt spid="495">
                                            <p:txEl>
                                              <p:pRg st="7" end="7"/>
                                            </p:txEl>
                                          </p:spTgt>
                                        </p:tgtEl>
                                      </p:cBhvr>
                                    </p:animEffect>
                                  </p:childTnLst>
                                </p:cTn>
                              </p:par>
                            </p:childTnLst>
                          </p:cTn>
                        </p:par>
                        <p:par>
                          <p:cTn id="28" fill="hold">
                            <p:stCondLst>
                              <p:cond delay="500"/>
                            </p:stCondLst>
                            <p:childTnLst>
                              <p:par>
                                <p:cTn id="29" presetClass="entr" nodeType="afterEffect" presetID="9" grpId="2" fill="hold">
                                  <p:stCondLst>
                                    <p:cond delay="0"/>
                                  </p:stCondLst>
                                  <p:iterate type="el" backwards="0">
                                    <p:tmAbs val="0"/>
                                  </p:iterate>
                                  <p:childTnLst>
                                    <p:set>
                                      <p:cBhvr>
                                        <p:cTn id="30" fill="hold"/>
                                        <p:tgtEl>
                                          <p:spTgt spid="511"/>
                                        </p:tgtEl>
                                        <p:attrNameLst>
                                          <p:attrName>style.visibility</p:attrName>
                                        </p:attrNameLst>
                                      </p:cBhvr>
                                      <p:to>
                                        <p:strVal val="visible"/>
                                      </p:to>
                                    </p:set>
                                    <p:animEffect filter="dissolve" transition="in">
                                      <p:cBhvr>
                                        <p:cTn id="31" dur="500"/>
                                        <p:tgtEl>
                                          <p:spTgt spid="511"/>
                                        </p:tgtEl>
                                      </p:cBhvr>
                                    </p:animEffect>
                                  </p:childTnLst>
                                </p:cTn>
                              </p:par>
                            </p:childTnLst>
                          </p:cTn>
                        </p:par>
                      </p:childTnLst>
                    </p:cTn>
                  </p:par>
                  <p:par>
                    <p:cTn id="32" fill="hold">
                      <p:stCondLst>
                        <p:cond delay="indefinite"/>
                      </p:stCondLst>
                      <p:childTnLst>
                        <p:par>
                          <p:cTn id="33" fill="hold">
                            <p:stCondLst>
                              <p:cond delay="0"/>
                            </p:stCondLst>
                            <p:childTnLst>
                              <p:par>
                                <p:cTn id="34" presetClass="entr" nodeType="clickEffect" presetID="9" grpId="1" fill="hold">
                                  <p:stCondLst>
                                    <p:cond delay="0"/>
                                  </p:stCondLst>
                                  <p:iterate type="el" backwards="0">
                                    <p:tmAbs val="0"/>
                                  </p:iterate>
                                  <p:childTnLst>
                                    <p:set>
                                      <p:cBhvr>
                                        <p:cTn id="35" fill="hold"/>
                                        <p:tgtEl>
                                          <p:spTgt spid="495">
                                            <p:txEl>
                                              <p:pRg st="8" end="8"/>
                                            </p:txEl>
                                          </p:spTgt>
                                        </p:tgtEl>
                                        <p:attrNameLst>
                                          <p:attrName>style.visibility</p:attrName>
                                        </p:attrNameLst>
                                      </p:cBhvr>
                                      <p:to>
                                        <p:strVal val="visible"/>
                                      </p:to>
                                    </p:set>
                                    <p:animEffect filter="dissolve" transition="in">
                                      <p:cBhvr>
                                        <p:cTn id="36" dur="500"/>
                                        <p:tgtEl>
                                          <p:spTgt spid="495">
                                            <p:txEl>
                                              <p:pRg st="8" end="8"/>
                                            </p:txEl>
                                          </p:spTgt>
                                        </p:tgtEl>
                                      </p:cBhvr>
                                    </p:animEffect>
                                  </p:childTnLst>
                                </p:cTn>
                              </p:par>
                            </p:childTnLst>
                          </p:cTn>
                        </p:par>
                        <p:par>
                          <p:cTn id="37" fill="hold">
                            <p:stCondLst>
                              <p:cond delay="500"/>
                            </p:stCondLst>
                            <p:childTnLst>
                              <p:par>
                                <p:cTn id="38" presetClass="entr" nodeType="afterEffect" presetID="9" grpId="3" fill="hold">
                                  <p:stCondLst>
                                    <p:cond delay="0"/>
                                  </p:stCondLst>
                                  <p:iterate type="el" backwards="0">
                                    <p:tmAbs val="0"/>
                                  </p:iterate>
                                  <p:childTnLst>
                                    <p:set>
                                      <p:cBhvr>
                                        <p:cTn id="39" fill="hold"/>
                                        <p:tgtEl>
                                          <p:spTgt spid="496"/>
                                        </p:tgtEl>
                                        <p:attrNameLst>
                                          <p:attrName>style.visibility</p:attrName>
                                        </p:attrNameLst>
                                      </p:cBhvr>
                                      <p:to>
                                        <p:strVal val="visible"/>
                                      </p:to>
                                    </p:set>
                                    <p:animEffect filter="dissolve" transition="in">
                                      <p:cBhvr>
                                        <p:cTn id="40" dur="500"/>
                                        <p:tgtEl>
                                          <p:spTgt spid="496"/>
                                        </p:tgtEl>
                                      </p:cBhvr>
                                    </p:animEffect>
                                  </p:childTnLst>
                                </p:cTn>
                              </p:par>
                            </p:childTnLst>
                          </p:cTn>
                        </p:par>
                        <p:par>
                          <p:cTn id="41" fill="hold">
                            <p:stCondLst>
                              <p:cond delay="1000"/>
                            </p:stCondLst>
                            <p:childTnLst>
                              <p:par>
                                <p:cTn id="42" presetClass="entr" nodeType="afterEffect" presetID="9" grpId="4" fill="hold">
                                  <p:stCondLst>
                                    <p:cond delay="0"/>
                                  </p:stCondLst>
                                  <p:iterate type="el" backwards="0">
                                    <p:tmAbs val="0"/>
                                  </p:iterate>
                                  <p:childTnLst>
                                    <p:set>
                                      <p:cBhvr>
                                        <p:cTn id="43" fill="hold"/>
                                        <p:tgtEl>
                                          <p:spTgt spid="497"/>
                                        </p:tgtEl>
                                        <p:attrNameLst>
                                          <p:attrName>style.visibility</p:attrName>
                                        </p:attrNameLst>
                                      </p:cBhvr>
                                      <p:to>
                                        <p:strVal val="visible"/>
                                      </p:to>
                                    </p:set>
                                    <p:animEffect filter="dissolve" transition="in">
                                      <p:cBhvr>
                                        <p:cTn id="44" dur="500"/>
                                        <p:tgtEl>
                                          <p:spTgt spid="497"/>
                                        </p:tgtEl>
                                      </p:cBhvr>
                                    </p:animEffect>
                                  </p:childTnLst>
                                </p:cTn>
                              </p:par>
                            </p:childTnLst>
                          </p:cTn>
                        </p:par>
                        <p:par>
                          <p:cTn id="45" fill="hold">
                            <p:stCondLst>
                              <p:cond delay="1500"/>
                            </p:stCondLst>
                            <p:childTnLst>
                              <p:par>
                                <p:cTn id="46" presetClass="entr" nodeType="afterEffect" presetID="9" grpId="5" fill="hold">
                                  <p:stCondLst>
                                    <p:cond delay="0"/>
                                  </p:stCondLst>
                                  <p:iterate type="el" backwards="0">
                                    <p:tmAbs val="0"/>
                                  </p:iterate>
                                  <p:childTnLst>
                                    <p:set>
                                      <p:cBhvr>
                                        <p:cTn id="47" fill="hold"/>
                                        <p:tgtEl>
                                          <p:spTgt spid="498"/>
                                        </p:tgtEl>
                                        <p:attrNameLst>
                                          <p:attrName>style.visibility</p:attrName>
                                        </p:attrNameLst>
                                      </p:cBhvr>
                                      <p:to>
                                        <p:strVal val="visible"/>
                                      </p:to>
                                    </p:set>
                                    <p:animEffect filter="dissolve" transition="in">
                                      <p:cBhvr>
                                        <p:cTn id="48" dur="5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1" grpId="2"/>
      <p:bldP build="whole" bldLvl="1" animBg="1" rev="0" advAuto="0" spid="496" grpId="3"/>
      <p:bldP build="p" bldLvl="1" animBg="1" rev="0" advAuto="0" spid="495" grpId="1"/>
      <p:bldP build="whole" bldLvl="1" animBg="1" rev="0" advAuto="0" spid="497" grpId="4"/>
      <p:bldP build="whole" bldLvl="1" animBg="1" rev="0" advAuto="0" spid="498" grpId="5"/>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ubtitle 1"/>
          <p:cNvSpPr txBox="1"/>
          <p:nvPr>
            <p:ph type="body" sz="quarter" idx="1"/>
          </p:nvPr>
        </p:nvSpPr>
        <p:spPr>
          <a:xfrm>
            <a:off x="1238174" y="9355566"/>
            <a:ext cx="21692388" cy="1690157"/>
          </a:xfrm>
          <a:prstGeom prst="rect">
            <a:avLst/>
          </a:prstGeom>
        </p:spPr>
        <p:txBody>
          <a:bodyPr/>
          <a:lstStyle/>
          <a:p>
            <a:pPr defTabSz="822959">
              <a:defRPr sz="1619"/>
            </a:pPr>
            <a:r>
              <a:t>Alwin Zulehner</a:t>
            </a:r>
          </a:p>
          <a:p>
            <a:pPr defTabSz="822959">
              <a:defRPr sz="1619"/>
            </a:pPr>
            <a:r>
              <a:t>Johannes Kepler University Linz, Austria</a:t>
            </a:r>
          </a:p>
          <a:p>
            <a:pPr defTabSz="822959">
              <a:defRPr sz="1619"/>
            </a:pPr>
          </a:p>
          <a:p>
            <a:pPr defTabSz="822959">
              <a:defRPr sz="1619"/>
            </a:pPr>
            <a:r>
              <a:t>http://iic.jku.at/eda/research/ibm_qx_mapping</a:t>
            </a:r>
          </a:p>
          <a:p>
            <a:pPr defTabSz="822959">
              <a:defRPr sz="1619"/>
            </a:pPr>
          </a:p>
          <a:p>
            <a:pPr defTabSz="822959">
              <a:defRPr sz="1619"/>
            </a:pPr>
            <a:r>
              <a:t>alwin.zulehner@jku.at</a:t>
            </a:r>
          </a:p>
        </p:txBody>
      </p:sp>
      <p:sp>
        <p:nvSpPr>
          <p:cNvPr id="514" name="Title 2"/>
          <p:cNvSpPr txBox="1"/>
          <p:nvPr>
            <p:ph type="title"/>
          </p:nvPr>
        </p:nvSpPr>
        <p:spPr>
          <a:xfrm>
            <a:off x="1217879" y="2724537"/>
            <a:ext cx="22556522" cy="4241403"/>
          </a:xfrm>
          <a:prstGeom prst="rect">
            <a:avLst/>
          </a:prstGeom>
        </p:spPr>
        <p:txBody>
          <a:bodyPr/>
          <a:lstStyle/>
          <a:p>
            <a:pPr/>
            <a:r>
              <a:t>Compiling quantum circuits to NISQ devices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516" name="qiskit.gif" descr="qiskit.gif"/>
          <p:cNvPicPr>
            <a:picLocks noChangeAspect="0"/>
          </p:cNvPicPr>
          <p:nvPr/>
        </p:nvPicPr>
        <p:blipFill>
          <a:blip r:embed="rId2">
            <a:extLst/>
          </a:blip>
          <a:stretch>
            <a:fillRect/>
          </a:stretch>
        </p:blipFill>
        <p:spPr>
          <a:xfrm>
            <a:off x="8892299" y="3558300"/>
            <a:ext cx="6599401" cy="6599400"/>
          </a:xfrm>
          <a:prstGeom prst="rect">
            <a:avLst/>
          </a:prstGeom>
          <a:ln w="12700">
            <a:miter lim="400000"/>
          </a:ln>
        </p:spPr>
      </p:pic>
      <p:sp>
        <p:nvSpPr>
          <p:cNvPr id="517" name="Sven Jandura"/>
          <p:cNvSpPr txBox="1"/>
          <p:nvPr/>
        </p:nvSpPr>
        <p:spPr>
          <a:xfrm>
            <a:off x="10792599" y="1642606"/>
            <a:ext cx="279880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defRPr>
            </a:lvl1pPr>
          </a:lstStyle>
          <a:p>
            <a:pPr/>
            <a:r>
              <a:t>Sven Jandura</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Title"/>
          <p:cNvSpPr txBox="1"/>
          <p:nvPr>
            <p:ph type="title"/>
          </p:nvPr>
        </p:nvSpPr>
        <p:spPr>
          <a:prstGeom prst="rect">
            <a:avLst/>
          </a:prstGeom>
        </p:spPr>
        <p:txBody>
          <a:bodyPr/>
          <a:lstStyle/>
          <a:p>
            <a:pPr/>
          </a:p>
        </p:txBody>
      </p:sp>
      <p:sp>
        <p:nvSpPr>
          <p:cNvPr id="520" name="Body"/>
          <p:cNvSpPr txBox="1"/>
          <p:nvPr>
            <p:ph type="body" idx="1"/>
          </p:nvPr>
        </p:nvSpPr>
        <p:spPr>
          <a:prstGeom prst="rect">
            <a:avLst/>
          </a:prstGeom>
        </p:spPr>
        <p:txBody>
          <a:bodyPr/>
          <a:lstStyle/>
          <a:p>
            <a:pPr/>
          </a:p>
        </p:txBody>
      </p:sp>
      <p:pic>
        <p:nvPicPr>
          <p:cNvPr id="521" name="Image" descr="Image"/>
          <p:cNvPicPr>
            <a:picLocks noChangeAspect="1"/>
          </p:cNvPicPr>
          <p:nvPr/>
        </p:nvPicPr>
        <p:blipFill>
          <a:blip r:embed="rId2">
            <a:extLst/>
          </a:blip>
          <a:stretch>
            <a:fillRect/>
          </a:stretch>
        </p:blipFill>
        <p:spPr>
          <a:xfrm>
            <a:off x="-35219" y="-19811"/>
            <a:ext cx="24383999" cy="1371600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Title"/>
          <p:cNvSpPr txBox="1"/>
          <p:nvPr>
            <p:ph type="title"/>
          </p:nvPr>
        </p:nvSpPr>
        <p:spPr>
          <a:prstGeom prst="rect">
            <a:avLst/>
          </a:prstGeom>
        </p:spPr>
        <p:txBody>
          <a:bodyPr/>
          <a:lstStyle/>
          <a:p>
            <a:pPr/>
          </a:p>
        </p:txBody>
      </p:sp>
      <p:sp>
        <p:nvSpPr>
          <p:cNvPr id="524" name="Body"/>
          <p:cNvSpPr txBox="1"/>
          <p:nvPr>
            <p:ph type="body" idx="1"/>
          </p:nvPr>
        </p:nvSpPr>
        <p:spPr>
          <a:prstGeom prst="rect">
            <a:avLst/>
          </a:prstGeom>
        </p:spPr>
        <p:txBody>
          <a:bodyPr/>
          <a:lstStyle/>
          <a:p>
            <a:pPr/>
          </a:p>
        </p:txBody>
      </p:sp>
      <p:pic>
        <p:nvPicPr>
          <p:cNvPr id="525" name="Image" descr="Image"/>
          <p:cNvPicPr>
            <a:picLocks noChangeAspect="1"/>
          </p:cNvPicPr>
          <p:nvPr/>
        </p:nvPicPr>
        <p:blipFill>
          <a:blip r:embed="rId2">
            <a:extLst/>
          </a:blip>
          <a:stretch>
            <a:fillRect/>
          </a:stretch>
        </p:blipFill>
        <p:spPr>
          <a:xfrm>
            <a:off x="-16357" y="-9201"/>
            <a:ext cx="24416714" cy="1373440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Title"/>
          <p:cNvSpPr txBox="1"/>
          <p:nvPr>
            <p:ph type="title"/>
          </p:nvPr>
        </p:nvSpPr>
        <p:spPr>
          <a:prstGeom prst="rect">
            <a:avLst/>
          </a:prstGeom>
        </p:spPr>
        <p:txBody>
          <a:bodyPr/>
          <a:lstStyle/>
          <a:p>
            <a:pPr/>
          </a:p>
        </p:txBody>
      </p:sp>
      <p:sp>
        <p:nvSpPr>
          <p:cNvPr id="528" name="Body"/>
          <p:cNvSpPr txBox="1"/>
          <p:nvPr>
            <p:ph type="body" idx="1"/>
          </p:nvPr>
        </p:nvSpPr>
        <p:spPr>
          <a:prstGeom prst="rect">
            <a:avLst/>
          </a:prstGeom>
        </p:spPr>
        <p:txBody>
          <a:bodyPr/>
          <a:lstStyle/>
          <a:p>
            <a:pPr/>
          </a:p>
        </p:txBody>
      </p:sp>
      <p:pic>
        <p:nvPicPr>
          <p:cNvPr id="529" name="Image" descr="Image"/>
          <p:cNvPicPr>
            <a:picLocks noChangeAspect="1"/>
          </p:cNvPicPr>
          <p:nvPr/>
        </p:nvPicPr>
        <p:blipFill>
          <a:blip r:embed="rId2">
            <a:extLst/>
          </a:blip>
          <a:stretch>
            <a:fillRect/>
          </a:stretch>
        </p:blipFill>
        <p:spPr>
          <a:xfrm>
            <a:off x="-41101" y="-23120"/>
            <a:ext cx="24466202" cy="1376224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itle"/>
          <p:cNvSpPr txBox="1"/>
          <p:nvPr>
            <p:ph type="title"/>
          </p:nvPr>
        </p:nvSpPr>
        <p:spPr>
          <a:prstGeom prst="rect">
            <a:avLst/>
          </a:prstGeom>
        </p:spPr>
        <p:txBody>
          <a:bodyPr/>
          <a:lstStyle/>
          <a:p>
            <a:pPr/>
          </a:p>
        </p:txBody>
      </p:sp>
      <p:sp>
        <p:nvSpPr>
          <p:cNvPr id="532" name="Body"/>
          <p:cNvSpPr txBox="1"/>
          <p:nvPr>
            <p:ph type="body" idx="1"/>
          </p:nvPr>
        </p:nvSpPr>
        <p:spPr>
          <a:prstGeom prst="rect">
            <a:avLst/>
          </a:prstGeom>
        </p:spPr>
        <p:txBody>
          <a:bodyPr/>
          <a:lstStyle/>
          <a:p>
            <a:pPr/>
          </a:p>
        </p:txBody>
      </p:sp>
      <p:pic>
        <p:nvPicPr>
          <p:cNvPr id="533" name="Image" descr="Image"/>
          <p:cNvPicPr>
            <a:picLocks noChangeAspect="1"/>
          </p:cNvPicPr>
          <p:nvPr/>
        </p:nvPicPr>
        <p:blipFill>
          <a:blip r:embed="rId2">
            <a:extLst/>
          </a:blip>
          <a:stretch>
            <a:fillRect/>
          </a:stretch>
        </p:blipFill>
        <p:spPr>
          <a:xfrm>
            <a:off x="-15526" y="-8734"/>
            <a:ext cx="24415052" cy="1373346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Title"/>
          <p:cNvSpPr txBox="1"/>
          <p:nvPr>
            <p:ph type="title"/>
          </p:nvPr>
        </p:nvSpPr>
        <p:spPr>
          <a:prstGeom prst="rect">
            <a:avLst/>
          </a:prstGeom>
        </p:spPr>
        <p:txBody>
          <a:bodyPr/>
          <a:lstStyle/>
          <a:p>
            <a:pPr/>
          </a:p>
        </p:txBody>
      </p:sp>
      <p:sp>
        <p:nvSpPr>
          <p:cNvPr id="536" name="Body"/>
          <p:cNvSpPr txBox="1"/>
          <p:nvPr>
            <p:ph type="body" idx="1"/>
          </p:nvPr>
        </p:nvSpPr>
        <p:spPr>
          <a:prstGeom prst="rect">
            <a:avLst/>
          </a:prstGeom>
        </p:spPr>
        <p:txBody>
          <a:bodyPr/>
          <a:lstStyle/>
          <a:p>
            <a:pPr/>
          </a:p>
        </p:txBody>
      </p:sp>
      <p:pic>
        <p:nvPicPr>
          <p:cNvPr id="537" name="Image" descr="Image"/>
          <p:cNvPicPr>
            <a:picLocks noChangeAspect="1"/>
          </p:cNvPicPr>
          <p:nvPr/>
        </p:nvPicPr>
        <p:blipFill>
          <a:blip r:embed="rId2">
            <a:extLst/>
          </a:blip>
          <a:stretch>
            <a:fillRect/>
          </a:stretch>
        </p:blipFill>
        <p:spPr>
          <a:xfrm>
            <a:off x="-17383" y="-9778"/>
            <a:ext cx="24384001" cy="137160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Title"/>
          <p:cNvSpPr txBox="1"/>
          <p:nvPr>
            <p:ph type="title"/>
          </p:nvPr>
        </p:nvSpPr>
        <p:spPr>
          <a:prstGeom prst="rect">
            <a:avLst/>
          </a:prstGeom>
        </p:spPr>
        <p:txBody>
          <a:bodyPr/>
          <a:lstStyle/>
          <a:p>
            <a:pPr/>
          </a:p>
        </p:txBody>
      </p:sp>
      <p:sp>
        <p:nvSpPr>
          <p:cNvPr id="540" name="Body"/>
          <p:cNvSpPr txBox="1"/>
          <p:nvPr>
            <p:ph type="body" idx="1"/>
          </p:nvPr>
        </p:nvSpPr>
        <p:spPr>
          <a:prstGeom prst="rect">
            <a:avLst/>
          </a:prstGeom>
        </p:spPr>
        <p:txBody>
          <a:bodyPr/>
          <a:lstStyle/>
          <a:p>
            <a:pPr/>
          </a:p>
        </p:txBody>
      </p:sp>
      <p:pic>
        <p:nvPicPr>
          <p:cNvPr id="541" name="Image" descr="Image"/>
          <p:cNvPicPr>
            <a:picLocks noChangeAspect="1"/>
          </p:cNvPicPr>
          <p:nvPr/>
        </p:nvPicPr>
        <p:blipFill>
          <a:blip r:embed="rId2">
            <a:extLst/>
          </a:blip>
          <a:stretch>
            <a:fillRect/>
          </a:stretch>
        </p:blipFill>
        <p:spPr>
          <a:xfrm>
            <a:off x="-22332" y="-12562"/>
            <a:ext cx="24428664" cy="1374112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itle 1"/>
          <p:cNvSpPr txBox="1"/>
          <p:nvPr>
            <p:ph type="title"/>
          </p:nvPr>
        </p:nvSpPr>
        <p:spPr>
          <a:xfrm>
            <a:off x="-1" y="-21401"/>
            <a:ext cx="24384001" cy="1516193"/>
          </a:xfrm>
          <a:prstGeom prst="rect">
            <a:avLst/>
          </a:prstGeom>
          <a:solidFill>
            <a:srgbClr val="154DD2"/>
          </a:solidFill>
        </p:spPr>
        <p:txBody>
          <a:bodyPr/>
          <a:lstStyle>
            <a:lvl1pPr algn="l">
              <a:defRPr b="1" sz="3400">
                <a:solidFill>
                  <a:srgbClr val="FFFFFF"/>
                </a:solidFill>
                <a:latin typeface="IBM Plex Sans"/>
                <a:ea typeface="IBM Plex Sans"/>
                <a:cs typeface="IBM Plex Sans"/>
                <a:sym typeface="IBM Plex Sans"/>
              </a:defRPr>
            </a:lvl1pPr>
          </a:lstStyle>
          <a:p>
            <a:pPr/>
            <a:r>
              <a:t>1. Quantum mechanics</a:t>
            </a:r>
          </a:p>
        </p:txBody>
      </p:sp>
      <p:sp>
        <p:nvSpPr>
          <p:cNvPr id="238" name="Slide Number"/>
          <p:cNvSpPr txBox="1"/>
          <p:nvPr>
            <p:ph type="sldNum" sz="quarter" idx="2"/>
          </p:nvPr>
        </p:nvSpPr>
        <p:spPr>
          <a:xfrm>
            <a:off x="22748418" y="12778106"/>
            <a:ext cx="416382" cy="599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The experimental facts discovered at the beginning of the 20th century about the microphysical world (atomic scale) forced us to revise our intuition about reality."/>
          <p:cNvSpPr txBox="1"/>
          <p:nvPr/>
        </p:nvSpPr>
        <p:spPr>
          <a:xfrm>
            <a:off x="-1" y="1494791"/>
            <a:ext cx="24384001" cy="1818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The </a:t>
            </a:r>
            <a:r>
              <a:rPr>
                <a:latin typeface="IBM Plex Sans Medium"/>
                <a:ea typeface="IBM Plex Sans Medium"/>
                <a:cs typeface="IBM Plex Sans Medium"/>
                <a:sym typeface="IBM Plex Sans Medium"/>
              </a:rPr>
              <a:t>experimental facts</a:t>
            </a:r>
            <a:r>
              <a:t> discovered at the beginning of the 20th century about the microphysical world (atomic scale) forced us to revise our intuition about reality.</a:t>
            </a:r>
          </a:p>
        </p:txBody>
      </p:sp>
      <p:sp>
        <p:nvSpPr>
          <p:cNvPr id="240" name="The mathematical framework needed to consistently describe these experiment was soon developed by Heisenberg (1925) and Schrödinger (1926) but their meaning in terms of properties of physical reality is still up for debate."/>
          <p:cNvSpPr txBox="1"/>
          <p:nvPr/>
        </p:nvSpPr>
        <p:spPr>
          <a:xfrm>
            <a:off x="-104002" y="8724248"/>
            <a:ext cx="23387203" cy="2606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The </a:t>
            </a:r>
            <a:r>
              <a:rPr>
                <a:latin typeface="IBM Plex Sans Medium"/>
                <a:ea typeface="IBM Plex Sans Medium"/>
                <a:cs typeface="IBM Plex Sans Medium"/>
                <a:sym typeface="IBM Plex Sans Medium"/>
              </a:rPr>
              <a:t>mathematical framework</a:t>
            </a:r>
            <a:r>
              <a:t> needed to consistently describe these experiment was soon developed by Heisenberg (1925) and Schrödinger (1926) but their meaning in terms of properties of physical reality is still up for debate.</a:t>
            </a:r>
          </a:p>
        </p:txBody>
      </p:sp>
      <p:sp>
        <p:nvSpPr>
          <p:cNvPr id="241" name="Several interpretations have been proposed to make sense of the strangeness of quantum mechanics, none of which has won the consensus of the physics community"/>
          <p:cNvSpPr txBox="1"/>
          <p:nvPr/>
        </p:nvSpPr>
        <p:spPr>
          <a:xfrm>
            <a:off x="-1" y="11567373"/>
            <a:ext cx="24384001" cy="181864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Several </a:t>
            </a:r>
            <a:r>
              <a:rPr>
                <a:latin typeface="IBM Plex Sans Medium"/>
                <a:ea typeface="IBM Plex Sans Medium"/>
                <a:cs typeface="IBM Plex Sans Medium"/>
                <a:sym typeface="IBM Plex Sans Medium"/>
              </a:rPr>
              <a:t>interpretations</a:t>
            </a:r>
            <a:r>
              <a:t> have been proposed to make sense of the strangeness of quantum mechanics, none of which has won the consensus of the physics community</a:t>
            </a:r>
          </a:p>
        </p:txBody>
      </p:sp>
      <p:pic>
        <p:nvPicPr>
          <p:cNvPr id="242" name="blackbody.png" descr="blackbody.png"/>
          <p:cNvPicPr>
            <a:picLocks noChangeAspect="1"/>
          </p:cNvPicPr>
          <p:nvPr/>
        </p:nvPicPr>
        <p:blipFill>
          <a:blip r:embed="rId2">
            <a:extLst/>
          </a:blip>
          <a:stretch>
            <a:fillRect/>
          </a:stretch>
        </p:blipFill>
        <p:spPr>
          <a:xfrm>
            <a:off x="14826194" y="3391019"/>
            <a:ext cx="5553207" cy="4293717"/>
          </a:xfrm>
          <a:prstGeom prst="rect">
            <a:avLst/>
          </a:prstGeom>
          <a:ln w="12700">
            <a:miter lim="400000"/>
          </a:ln>
        </p:spPr>
      </p:pic>
      <p:pic>
        <p:nvPicPr>
          <p:cNvPr id="243" name="davisson_germer.gif" descr="davisson_germer.gif"/>
          <p:cNvPicPr>
            <a:picLocks noChangeAspect="1"/>
          </p:cNvPicPr>
          <p:nvPr/>
        </p:nvPicPr>
        <p:blipFill>
          <a:blip r:embed="rId3">
            <a:extLst/>
          </a:blip>
          <a:stretch>
            <a:fillRect/>
          </a:stretch>
        </p:blipFill>
        <p:spPr>
          <a:xfrm>
            <a:off x="3497895" y="3733225"/>
            <a:ext cx="7643212" cy="3951511"/>
          </a:xfrm>
          <a:prstGeom prst="rect">
            <a:avLst/>
          </a:prstGeom>
          <a:ln w="12700">
            <a:miter lim="400000"/>
          </a:ln>
        </p:spPr>
      </p:pic>
      <p:sp>
        <p:nvSpPr>
          <p:cNvPr id="244" name="Image from: Davisson and Germer, Physical Review 30, 705 (1927)"/>
          <p:cNvSpPr txBox="1"/>
          <p:nvPr/>
        </p:nvSpPr>
        <p:spPr>
          <a:xfrm>
            <a:off x="3163112" y="7868492"/>
            <a:ext cx="7789419" cy="5867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1219200">
              <a:lnSpc>
                <a:spcPts val="5800"/>
              </a:lnSpc>
              <a:spcBef>
                <a:spcPts val="500"/>
              </a:spcBef>
              <a:defRPr b="0" sz="2000">
                <a:latin typeface="IBM Plex Sans Light"/>
                <a:ea typeface="IBM Plex Sans Light"/>
                <a:cs typeface="IBM Plex Sans Light"/>
                <a:sym typeface="IBM Plex Sans Light"/>
              </a:defRPr>
            </a:pPr>
            <a:r>
              <a:t>Image from: Davisson and Germer, Physical Review </a:t>
            </a:r>
            <a:r>
              <a:rPr b="1">
                <a:latin typeface="IBM Plex Sans"/>
                <a:ea typeface="IBM Plex Sans"/>
                <a:cs typeface="IBM Plex Sans"/>
                <a:sym typeface="IBM Plex Sans"/>
              </a:rPr>
              <a:t>30</a:t>
            </a:r>
            <a:r>
              <a:t>, 705 (1927)</a:t>
            </a:r>
          </a:p>
        </p:txBody>
      </p:sp>
      <p:sp>
        <p:nvSpPr>
          <p:cNvPr id="245" name="Image from: http://psi.phys.wits.ac.za/teaching/Connell/phys284/2005/lecture-02/lecture_02/node2.html"/>
          <p:cNvSpPr txBox="1"/>
          <p:nvPr/>
        </p:nvSpPr>
        <p:spPr>
          <a:xfrm>
            <a:off x="14076650" y="7529826"/>
            <a:ext cx="7232651" cy="929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algn="l" defTabSz="1219200">
              <a:defRPr b="0" sz="2000">
                <a:latin typeface="IBM Plex Sans Light"/>
                <a:ea typeface="IBM Plex Sans Light"/>
                <a:cs typeface="IBM Plex Sans Light"/>
                <a:sym typeface="IBM Plex Sans Light"/>
              </a:defRPr>
            </a:lvl1pPr>
          </a:lstStyle>
          <a:p>
            <a:pPr/>
            <a:r>
              <a:t>Image from: http://psi.phys.wits.ac.za/teaching/Connell/phys284/2005/lecture-02/lecture_02/node2.html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3"/>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4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42"/>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2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5" grpId="5"/>
      <p:bldP build="whole" bldLvl="1" animBg="1" rev="0" advAuto="0" spid="243" grpId="2"/>
      <p:bldP build="whole" bldLvl="1" animBg="1" rev="0" advAuto="0" spid="244" grpId="3"/>
      <p:bldP build="whole" bldLvl="1" animBg="1" rev="0" advAuto="0" spid="242" grpId="4"/>
      <p:bldP build="whole" bldLvl="1" animBg="1" rev="0" advAuto="0" spid="239" grpId="1"/>
      <p:bldP build="whole" bldLvl="1" animBg="1" rev="0" advAuto="0" spid="241" grpId="7"/>
      <p:bldP build="whole" bldLvl="1" animBg="1" rev="0" advAuto="0" spid="240" grpId="6"/>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Title"/>
          <p:cNvSpPr txBox="1"/>
          <p:nvPr>
            <p:ph type="title"/>
          </p:nvPr>
        </p:nvSpPr>
        <p:spPr>
          <a:prstGeom prst="rect">
            <a:avLst/>
          </a:prstGeom>
        </p:spPr>
        <p:txBody>
          <a:bodyPr/>
          <a:lstStyle/>
          <a:p>
            <a:pPr/>
          </a:p>
        </p:txBody>
      </p:sp>
      <p:sp>
        <p:nvSpPr>
          <p:cNvPr id="544" name="Body"/>
          <p:cNvSpPr txBox="1"/>
          <p:nvPr>
            <p:ph type="body" idx="1"/>
          </p:nvPr>
        </p:nvSpPr>
        <p:spPr>
          <a:prstGeom prst="rect">
            <a:avLst/>
          </a:prstGeom>
        </p:spPr>
        <p:txBody>
          <a:bodyPr/>
          <a:lstStyle/>
          <a:p>
            <a:pPr/>
          </a:p>
        </p:txBody>
      </p:sp>
      <p:pic>
        <p:nvPicPr>
          <p:cNvPr id="545" name="Image" descr="Image"/>
          <p:cNvPicPr>
            <a:picLocks noChangeAspect="1"/>
          </p:cNvPicPr>
          <p:nvPr/>
        </p:nvPicPr>
        <p:blipFill>
          <a:blip r:embed="rId2">
            <a:extLst/>
          </a:blip>
          <a:stretch>
            <a:fillRect/>
          </a:stretch>
        </p:blipFill>
        <p:spPr>
          <a:xfrm>
            <a:off x="-1538" y="-865"/>
            <a:ext cx="24387076" cy="1371773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Title"/>
          <p:cNvSpPr txBox="1"/>
          <p:nvPr>
            <p:ph type="title"/>
          </p:nvPr>
        </p:nvSpPr>
        <p:spPr>
          <a:prstGeom prst="rect">
            <a:avLst/>
          </a:prstGeom>
        </p:spPr>
        <p:txBody>
          <a:bodyPr/>
          <a:lstStyle/>
          <a:p>
            <a:pPr/>
          </a:p>
        </p:txBody>
      </p:sp>
      <p:sp>
        <p:nvSpPr>
          <p:cNvPr id="548" name="Body"/>
          <p:cNvSpPr txBox="1"/>
          <p:nvPr>
            <p:ph type="body" idx="1"/>
          </p:nvPr>
        </p:nvSpPr>
        <p:spPr>
          <a:prstGeom prst="rect">
            <a:avLst/>
          </a:prstGeom>
        </p:spPr>
        <p:txBody>
          <a:bodyPr/>
          <a:lstStyle/>
          <a:p>
            <a:pPr/>
          </a:p>
        </p:txBody>
      </p:sp>
      <p:pic>
        <p:nvPicPr>
          <p:cNvPr id="549" name="Image" descr="Image"/>
          <p:cNvPicPr>
            <a:picLocks noChangeAspect="1"/>
          </p:cNvPicPr>
          <p:nvPr/>
        </p:nvPicPr>
        <p:blipFill>
          <a:blip r:embed="rId2">
            <a:extLst/>
          </a:blip>
          <a:stretch>
            <a:fillRect/>
          </a:stretch>
        </p:blipFill>
        <p:spPr>
          <a:xfrm>
            <a:off x="-27201" y="-15301"/>
            <a:ext cx="24438402" cy="1374660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Title"/>
          <p:cNvSpPr txBox="1"/>
          <p:nvPr>
            <p:ph type="title"/>
          </p:nvPr>
        </p:nvSpPr>
        <p:spPr>
          <a:prstGeom prst="rect">
            <a:avLst/>
          </a:prstGeom>
        </p:spPr>
        <p:txBody>
          <a:bodyPr/>
          <a:lstStyle/>
          <a:p>
            <a:pPr/>
          </a:p>
        </p:txBody>
      </p:sp>
      <p:sp>
        <p:nvSpPr>
          <p:cNvPr id="552" name="Body"/>
          <p:cNvSpPr txBox="1"/>
          <p:nvPr>
            <p:ph type="body" idx="1"/>
          </p:nvPr>
        </p:nvSpPr>
        <p:spPr>
          <a:prstGeom prst="rect">
            <a:avLst/>
          </a:prstGeom>
        </p:spPr>
        <p:txBody>
          <a:bodyPr/>
          <a:lstStyle/>
          <a:p>
            <a:pPr/>
          </a:p>
        </p:txBody>
      </p:sp>
      <p:pic>
        <p:nvPicPr>
          <p:cNvPr id="553" name="Image" descr="Image"/>
          <p:cNvPicPr>
            <a:picLocks noChangeAspect="1"/>
          </p:cNvPicPr>
          <p:nvPr/>
        </p:nvPicPr>
        <p:blipFill>
          <a:blip r:embed="rId2">
            <a:extLst/>
          </a:blip>
          <a:stretch>
            <a:fillRect/>
          </a:stretch>
        </p:blipFill>
        <p:spPr>
          <a:xfrm>
            <a:off x="-24790" y="-13945"/>
            <a:ext cx="24433580" cy="1374389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Title"/>
          <p:cNvSpPr txBox="1"/>
          <p:nvPr>
            <p:ph type="title"/>
          </p:nvPr>
        </p:nvSpPr>
        <p:spPr>
          <a:prstGeom prst="rect">
            <a:avLst/>
          </a:prstGeom>
        </p:spPr>
        <p:txBody>
          <a:bodyPr/>
          <a:lstStyle/>
          <a:p>
            <a:pPr/>
          </a:p>
        </p:txBody>
      </p:sp>
      <p:sp>
        <p:nvSpPr>
          <p:cNvPr id="556" name="Body"/>
          <p:cNvSpPr txBox="1"/>
          <p:nvPr>
            <p:ph type="body" idx="1"/>
          </p:nvPr>
        </p:nvSpPr>
        <p:spPr>
          <a:prstGeom prst="rect">
            <a:avLst/>
          </a:prstGeom>
        </p:spPr>
        <p:txBody>
          <a:bodyPr/>
          <a:lstStyle/>
          <a:p>
            <a:pPr/>
          </a:p>
        </p:txBody>
      </p:sp>
      <p:pic>
        <p:nvPicPr>
          <p:cNvPr id="557" name="Image" descr="Image"/>
          <p:cNvPicPr>
            <a:picLocks noChangeAspect="1"/>
          </p:cNvPicPr>
          <p:nvPr/>
        </p:nvPicPr>
        <p:blipFill>
          <a:blip r:embed="rId2">
            <a:extLst/>
          </a:blip>
          <a:stretch>
            <a:fillRect/>
          </a:stretch>
        </p:blipFill>
        <p:spPr>
          <a:xfrm>
            <a:off x="-64672" y="-36378"/>
            <a:ext cx="24513344" cy="1378875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Title"/>
          <p:cNvSpPr txBox="1"/>
          <p:nvPr>
            <p:ph type="title"/>
          </p:nvPr>
        </p:nvSpPr>
        <p:spPr>
          <a:prstGeom prst="rect">
            <a:avLst/>
          </a:prstGeom>
        </p:spPr>
        <p:txBody>
          <a:bodyPr/>
          <a:lstStyle/>
          <a:p>
            <a:pPr/>
          </a:p>
        </p:txBody>
      </p:sp>
      <p:sp>
        <p:nvSpPr>
          <p:cNvPr id="560" name="Body"/>
          <p:cNvSpPr txBox="1"/>
          <p:nvPr>
            <p:ph type="body" idx="1"/>
          </p:nvPr>
        </p:nvSpPr>
        <p:spPr>
          <a:prstGeom prst="rect">
            <a:avLst/>
          </a:prstGeom>
        </p:spPr>
        <p:txBody>
          <a:bodyPr/>
          <a:lstStyle/>
          <a:p>
            <a:pPr/>
          </a:p>
        </p:txBody>
      </p:sp>
      <p:pic>
        <p:nvPicPr>
          <p:cNvPr id="561" name="Image" descr="Image"/>
          <p:cNvPicPr>
            <a:picLocks noChangeAspect="1"/>
          </p:cNvPicPr>
          <p:nvPr/>
        </p:nvPicPr>
        <p:blipFill>
          <a:blip r:embed="rId2">
            <a:extLst/>
          </a:blip>
          <a:stretch>
            <a:fillRect/>
          </a:stretch>
        </p:blipFill>
        <p:spPr>
          <a:xfrm>
            <a:off x="-13323" y="-7494"/>
            <a:ext cx="24384003" cy="13716001"/>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Title"/>
          <p:cNvSpPr txBox="1"/>
          <p:nvPr>
            <p:ph type="title"/>
          </p:nvPr>
        </p:nvSpPr>
        <p:spPr>
          <a:prstGeom prst="rect">
            <a:avLst/>
          </a:prstGeom>
        </p:spPr>
        <p:txBody>
          <a:bodyPr/>
          <a:lstStyle/>
          <a:p>
            <a:pPr/>
          </a:p>
        </p:txBody>
      </p:sp>
      <p:sp>
        <p:nvSpPr>
          <p:cNvPr id="564" name="Body"/>
          <p:cNvSpPr txBox="1"/>
          <p:nvPr>
            <p:ph type="body" idx="1"/>
          </p:nvPr>
        </p:nvSpPr>
        <p:spPr>
          <a:prstGeom prst="rect">
            <a:avLst/>
          </a:prstGeom>
        </p:spPr>
        <p:txBody>
          <a:bodyPr/>
          <a:lstStyle/>
          <a:p>
            <a:pPr/>
          </a:p>
        </p:txBody>
      </p:sp>
      <p:pic>
        <p:nvPicPr>
          <p:cNvPr id="565" name="Image" descr="Image"/>
          <p:cNvPicPr>
            <a:picLocks noChangeAspect="1"/>
          </p:cNvPicPr>
          <p:nvPr/>
        </p:nvPicPr>
        <p:blipFill>
          <a:blip r:embed="rId2">
            <a:extLst/>
          </a:blip>
          <a:stretch>
            <a:fillRect/>
          </a:stretch>
        </p:blipFill>
        <p:spPr>
          <a:xfrm>
            <a:off x="-6162" y="-3467"/>
            <a:ext cx="24396324" cy="13722934"/>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Title"/>
          <p:cNvSpPr txBox="1"/>
          <p:nvPr>
            <p:ph type="title"/>
          </p:nvPr>
        </p:nvSpPr>
        <p:spPr>
          <a:prstGeom prst="rect">
            <a:avLst/>
          </a:prstGeom>
        </p:spPr>
        <p:txBody>
          <a:bodyPr/>
          <a:lstStyle/>
          <a:p>
            <a:pPr/>
          </a:p>
        </p:txBody>
      </p:sp>
      <p:sp>
        <p:nvSpPr>
          <p:cNvPr id="568" name="Body"/>
          <p:cNvSpPr txBox="1"/>
          <p:nvPr>
            <p:ph type="body" idx="1"/>
          </p:nvPr>
        </p:nvSpPr>
        <p:spPr>
          <a:prstGeom prst="rect">
            <a:avLst/>
          </a:prstGeom>
        </p:spPr>
        <p:txBody>
          <a:bodyPr/>
          <a:lstStyle/>
          <a:p>
            <a:pPr/>
          </a:p>
        </p:txBody>
      </p:sp>
      <p:pic>
        <p:nvPicPr>
          <p:cNvPr id="569" name="Image" descr="Image"/>
          <p:cNvPicPr>
            <a:picLocks noChangeAspect="1"/>
          </p:cNvPicPr>
          <p:nvPr/>
        </p:nvPicPr>
        <p:blipFill>
          <a:blip r:embed="rId2">
            <a:extLst/>
          </a:blip>
          <a:stretch>
            <a:fillRect/>
          </a:stretch>
        </p:blipFill>
        <p:spPr>
          <a:xfrm>
            <a:off x="-33047" y="-18590"/>
            <a:ext cx="24383999" cy="13716001"/>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Title"/>
          <p:cNvSpPr txBox="1"/>
          <p:nvPr>
            <p:ph type="title"/>
          </p:nvPr>
        </p:nvSpPr>
        <p:spPr>
          <a:prstGeom prst="rect">
            <a:avLst/>
          </a:prstGeom>
        </p:spPr>
        <p:txBody>
          <a:bodyPr/>
          <a:lstStyle/>
          <a:p>
            <a:pPr/>
          </a:p>
        </p:txBody>
      </p:sp>
      <p:sp>
        <p:nvSpPr>
          <p:cNvPr id="572" name="Body"/>
          <p:cNvSpPr txBox="1"/>
          <p:nvPr>
            <p:ph type="body" idx="1"/>
          </p:nvPr>
        </p:nvSpPr>
        <p:spPr>
          <a:prstGeom prst="rect">
            <a:avLst/>
          </a:prstGeom>
        </p:spPr>
        <p:txBody>
          <a:bodyPr/>
          <a:lstStyle/>
          <a:p>
            <a:pPr/>
          </a:p>
        </p:txBody>
      </p:sp>
      <p:pic>
        <p:nvPicPr>
          <p:cNvPr id="573" name="Image" descr="Image"/>
          <p:cNvPicPr>
            <a:picLocks noChangeAspect="1"/>
          </p:cNvPicPr>
          <p:nvPr/>
        </p:nvPicPr>
        <p:blipFill>
          <a:blip r:embed="rId2">
            <a:extLst/>
          </a:blip>
          <a:stretch>
            <a:fillRect/>
          </a:stretch>
        </p:blipFill>
        <p:spPr>
          <a:xfrm>
            <a:off x="3554" y="1998"/>
            <a:ext cx="24376892" cy="13712004"/>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itle"/>
          <p:cNvSpPr txBox="1"/>
          <p:nvPr>
            <p:ph type="title"/>
          </p:nvPr>
        </p:nvSpPr>
        <p:spPr>
          <a:prstGeom prst="rect">
            <a:avLst/>
          </a:prstGeom>
        </p:spPr>
        <p:txBody>
          <a:bodyPr/>
          <a:lstStyle/>
          <a:p>
            <a:pPr/>
          </a:p>
        </p:txBody>
      </p:sp>
      <p:sp>
        <p:nvSpPr>
          <p:cNvPr id="576" name="Body"/>
          <p:cNvSpPr txBox="1"/>
          <p:nvPr>
            <p:ph type="body" idx="1"/>
          </p:nvPr>
        </p:nvSpPr>
        <p:spPr>
          <a:prstGeom prst="rect">
            <a:avLst/>
          </a:prstGeom>
        </p:spPr>
        <p:txBody>
          <a:bodyPr/>
          <a:lstStyle/>
          <a:p>
            <a:pPr/>
          </a:p>
        </p:txBody>
      </p:sp>
      <p:pic>
        <p:nvPicPr>
          <p:cNvPr id="577" name="Image" descr="Image"/>
          <p:cNvPicPr>
            <a:picLocks noChangeAspect="1"/>
          </p:cNvPicPr>
          <p:nvPr/>
        </p:nvPicPr>
        <p:blipFill>
          <a:blip r:embed="rId2">
            <a:extLst/>
          </a:blip>
          <a:stretch>
            <a:fillRect/>
          </a:stretch>
        </p:blipFill>
        <p:spPr>
          <a:xfrm>
            <a:off x="-9740" y="-5479"/>
            <a:ext cx="24403480" cy="13726958"/>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Title"/>
          <p:cNvSpPr txBox="1"/>
          <p:nvPr>
            <p:ph type="title"/>
          </p:nvPr>
        </p:nvSpPr>
        <p:spPr>
          <a:prstGeom prst="rect">
            <a:avLst/>
          </a:prstGeom>
        </p:spPr>
        <p:txBody>
          <a:bodyPr/>
          <a:lstStyle/>
          <a:p>
            <a:pPr/>
          </a:p>
        </p:txBody>
      </p:sp>
      <p:sp>
        <p:nvSpPr>
          <p:cNvPr id="580" name="Body"/>
          <p:cNvSpPr txBox="1"/>
          <p:nvPr>
            <p:ph type="body" idx="1"/>
          </p:nvPr>
        </p:nvSpPr>
        <p:spPr>
          <a:prstGeom prst="rect">
            <a:avLst/>
          </a:prstGeom>
        </p:spPr>
        <p:txBody>
          <a:bodyPr/>
          <a:lstStyle/>
          <a:p>
            <a:pPr/>
          </a:p>
        </p:txBody>
      </p:sp>
      <p:pic>
        <p:nvPicPr>
          <p:cNvPr id="581" name="Image" descr="Image"/>
          <p:cNvPicPr>
            <a:picLocks noChangeAspect="1"/>
          </p:cNvPicPr>
          <p:nvPr/>
        </p:nvPicPr>
        <p:blipFill>
          <a:blip r:embed="rId2">
            <a:extLst/>
          </a:blip>
          <a:stretch>
            <a:fillRect/>
          </a:stretch>
        </p:blipFill>
        <p:spPr>
          <a:xfrm>
            <a:off x="-18185" y="-10229"/>
            <a:ext cx="24420371" cy="1373645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Title 1"/>
          <p:cNvSpPr txBox="1"/>
          <p:nvPr>
            <p:ph type="title"/>
          </p:nvPr>
        </p:nvSpPr>
        <p:spPr>
          <a:xfrm>
            <a:off x="-1" y="-21401"/>
            <a:ext cx="24384001" cy="1516193"/>
          </a:xfrm>
          <a:prstGeom prst="rect">
            <a:avLst/>
          </a:prstGeom>
          <a:solidFill>
            <a:srgbClr val="154DD2"/>
          </a:solidFill>
        </p:spPr>
        <p:txBody>
          <a:bodyPr/>
          <a:lstStyle>
            <a:lvl1pPr algn="l">
              <a:defRPr b="1" sz="3400">
                <a:solidFill>
                  <a:srgbClr val="FFFFFF"/>
                </a:solidFill>
                <a:latin typeface="IBM Plex Sans"/>
                <a:ea typeface="IBM Plex Sans"/>
                <a:cs typeface="IBM Plex Sans"/>
                <a:sym typeface="IBM Plex Sans"/>
              </a:defRPr>
            </a:lvl1pPr>
          </a:lstStyle>
          <a:p>
            <a:pPr/>
            <a:r>
              <a:t>1. Quantum mechanics</a:t>
            </a:r>
          </a:p>
        </p:txBody>
      </p:sp>
      <p:sp>
        <p:nvSpPr>
          <p:cNvPr id="248" name="Slide Number"/>
          <p:cNvSpPr txBox="1"/>
          <p:nvPr>
            <p:ph type="sldNum" sz="quarter" idx="2"/>
          </p:nvPr>
        </p:nvSpPr>
        <p:spPr>
          <a:xfrm>
            <a:off x="22748418" y="12778106"/>
            <a:ext cx="416382" cy="599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3. Properties of system are brought out when measured, or better, they manifest through interaction."/>
          <p:cNvSpPr txBox="1"/>
          <p:nvPr/>
        </p:nvSpPr>
        <p:spPr>
          <a:xfrm>
            <a:off x="895763" y="10180426"/>
            <a:ext cx="24465586" cy="1818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1219200">
              <a:defRPr b="0" sz="4800">
                <a:latin typeface="IBM Plex Sans Light"/>
                <a:ea typeface="IBM Plex Sans Light"/>
                <a:cs typeface="IBM Plex Sans Light"/>
                <a:sym typeface="IBM Plex Sans Light"/>
              </a:defRPr>
            </a:pPr>
            <a:r>
              <a:t>3. </a:t>
            </a:r>
            <a:r>
              <a:rPr>
                <a:latin typeface="IBM Plex Sans Medium"/>
                <a:ea typeface="IBM Plex Sans Medium"/>
                <a:cs typeface="IBM Plex Sans Medium"/>
                <a:sym typeface="IBM Plex Sans Medium"/>
              </a:rPr>
              <a:t>Properties</a:t>
            </a:r>
            <a:r>
              <a:t> of system are brought out when measured, or better, they </a:t>
            </a:r>
            <a:r>
              <a:rPr>
                <a:latin typeface="IBM Plex Sans Medium"/>
                <a:ea typeface="IBM Plex Sans Medium"/>
                <a:cs typeface="IBM Plex Sans Medium"/>
                <a:sym typeface="IBM Plex Sans Medium"/>
              </a:rPr>
              <a:t>manifest through interaction</a:t>
            </a:r>
            <a:r>
              <a:t>.</a:t>
            </a:r>
          </a:p>
        </p:txBody>
      </p:sp>
      <p:sp>
        <p:nvSpPr>
          <p:cNvPr id="250" name="What microphysics is telling us through quantum mechanics is:"/>
          <p:cNvSpPr txBox="1"/>
          <p:nvPr/>
        </p:nvSpPr>
        <p:spPr>
          <a:xfrm>
            <a:off x="-1" y="2248746"/>
            <a:ext cx="17315588" cy="1818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defRPr b="0" sz="4800">
                <a:latin typeface="IBM Plex Sans Light"/>
                <a:ea typeface="IBM Plex Sans Light"/>
                <a:cs typeface="IBM Plex Sans Light"/>
                <a:sym typeface="IBM Plex Sans Light"/>
              </a:defRPr>
            </a:lvl1pPr>
          </a:lstStyle>
          <a:p>
            <a:pPr/>
            <a:r>
              <a:t>What microphysics is telling us through quantum mechanics is:</a:t>
            </a:r>
          </a:p>
        </p:txBody>
      </p:sp>
      <p:sp>
        <p:nvSpPr>
          <p:cNvPr id="251" name="1. Physical properties of the reality are discrete: phase space has a minimal volume given by Planck’s constant. We cannot know them with a higher precision."/>
          <p:cNvSpPr txBox="1"/>
          <p:nvPr/>
        </p:nvSpPr>
        <p:spPr>
          <a:xfrm>
            <a:off x="895763" y="4050453"/>
            <a:ext cx="24426571" cy="26060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1. Physical properties of the reality are </a:t>
            </a:r>
            <a:r>
              <a:rPr>
                <a:latin typeface="IBM Plex Sans Medium"/>
                <a:ea typeface="IBM Plex Sans Medium"/>
                <a:cs typeface="IBM Plex Sans Medium"/>
                <a:sym typeface="IBM Plex Sans Medium"/>
              </a:rPr>
              <a:t>discrete</a:t>
            </a:r>
            <a:r>
              <a:t>: phase space has a minimal volume given by Planck’s constant. We cannot know them with a higher precision.</a:t>
            </a:r>
          </a:p>
        </p:txBody>
      </p:sp>
      <p:sp>
        <p:nvSpPr>
          <p:cNvPr id="252" name="2.  We cannot make certain predictions of the future: at best, we can predict probabilities."/>
          <p:cNvSpPr txBox="1"/>
          <p:nvPr/>
        </p:nvSpPr>
        <p:spPr>
          <a:xfrm>
            <a:off x="895763" y="7115440"/>
            <a:ext cx="24384001" cy="2606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algn="l" defTabSz="1219200">
              <a:defRPr b="0" sz="4800">
                <a:latin typeface="IBM Plex Sans Light"/>
                <a:ea typeface="IBM Plex Sans Light"/>
                <a:cs typeface="IBM Plex Sans Light"/>
                <a:sym typeface="IBM Plex Sans Light"/>
              </a:defRPr>
            </a:pPr>
            <a:r>
              <a:t>2.  We cannot make certain predictions of the future: at best, we can </a:t>
            </a:r>
            <a:r>
              <a:rPr>
                <a:latin typeface="IBM Plex Sans Medium"/>
                <a:ea typeface="IBM Plex Sans Medium"/>
                <a:cs typeface="IBM Plex Sans Medium"/>
                <a:sym typeface="IBM Plex Sans Medium"/>
              </a:rPr>
              <a:t>predict probabilities</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 grpId="3"/>
      <p:bldP build="whole" bldLvl="1" animBg="1" rev="0" advAuto="0" spid="251" grpId="2"/>
      <p:bldP build="whole" bldLvl="1" animBg="1" rev="0" advAuto="0" spid="250" grpId="1"/>
      <p:bldP build="whole" bldLvl="1" animBg="1" rev="0" advAuto="0" spid="249" grpId="4"/>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Title"/>
          <p:cNvSpPr txBox="1"/>
          <p:nvPr>
            <p:ph type="title"/>
          </p:nvPr>
        </p:nvSpPr>
        <p:spPr>
          <a:prstGeom prst="rect">
            <a:avLst/>
          </a:prstGeom>
        </p:spPr>
        <p:txBody>
          <a:bodyPr/>
          <a:lstStyle/>
          <a:p>
            <a:pPr/>
          </a:p>
        </p:txBody>
      </p:sp>
      <p:sp>
        <p:nvSpPr>
          <p:cNvPr id="584" name="Body"/>
          <p:cNvSpPr txBox="1"/>
          <p:nvPr>
            <p:ph type="body" idx="1"/>
          </p:nvPr>
        </p:nvSpPr>
        <p:spPr>
          <a:prstGeom prst="rect">
            <a:avLst/>
          </a:prstGeom>
        </p:spPr>
        <p:txBody>
          <a:bodyPr/>
          <a:lstStyle/>
          <a:p>
            <a:pPr/>
          </a:p>
        </p:txBody>
      </p:sp>
      <p:pic>
        <p:nvPicPr>
          <p:cNvPr id="585" name="Image" descr="Image"/>
          <p:cNvPicPr>
            <a:picLocks noChangeAspect="1"/>
          </p:cNvPicPr>
          <p:nvPr/>
        </p:nvPicPr>
        <p:blipFill>
          <a:blip r:embed="rId2">
            <a:extLst/>
          </a:blip>
          <a:stretch>
            <a:fillRect/>
          </a:stretch>
        </p:blipFill>
        <p:spPr>
          <a:xfrm>
            <a:off x="-31252" y="-17579"/>
            <a:ext cx="24446504" cy="13751158"/>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Title"/>
          <p:cNvSpPr txBox="1"/>
          <p:nvPr>
            <p:ph type="title"/>
          </p:nvPr>
        </p:nvSpPr>
        <p:spPr>
          <a:prstGeom prst="rect">
            <a:avLst/>
          </a:prstGeom>
        </p:spPr>
        <p:txBody>
          <a:bodyPr/>
          <a:lstStyle/>
          <a:p>
            <a:pPr/>
          </a:p>
        </p:txBody>
      </p:sp>
      <p:sp>
        <p:nvSpPr>
          <p:cNvPr id="588" name="Body"/>
          <p:cNvSpPr txBox="1"/>
          <p:nvPr>
            <p:ph type="body" idx="1"/>
          </p:nvPr>
        </p:nvSpPr>
        <p:spPr>
          <a:prstGeom prst="rect">
            <a:avLst/>
          </a:prstGeom>
        </p:spPr>
        <p:txBody>
          <a:bodyPr/>
          <a:lstStyle/>
          <a:p>
            <a:pPr/>
          </a:p>
        </p:txBody>
      </p:sp>
      <p:pic>
        <p:nvPicPr>
          <p:cNvPr id="589" name="Image" descr="Image"/>
          <p:cNvPicPr>
            <a:picLocks noChangeAspect="1"/>
          </p:cNvPicPr>
          <p:nvPr/>
        </p:nvPicPr>
        <p:blipFill>
          <a:blip r:embed="rId2">
            <a:extLst/>
          </a:blip>
          <a:stretch>
            <a:fillRect/>
          </a:stretch>
        </p:blipFill>
        <p:spPr>
          <a:xfrm>
            <a:off x="1760" y="990"/>
            <a:ext cx="24380480" cy="1371402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Title"/>
          <p:cNvSpPr txBox="1"/>
          <p:nvPr>
            <p:ph type="title"/>
          </p:nvPr>
        </p:nvSpPr>
        <p:spPr>
          <a:prstGeom prst="rect">
            <a:avLst/>
          </a:prstGeom>
        </p:spPr>
        <p:txBody>
          <a:bodyPr/>
          <a:lstStyle/>
          <a:p>
            <a:pPr/>
          </a:p>
        </p:txBody>
      </p:sp>
      <p:sp>
        <p:nvSpPr>
          <p:cNvPr id="592" name="Body"/>
          <p:cNvSpPr txBox="1"/>
          <p:nvPr>
            <p:ph type="body" idx="1"/>
          </p:nvPr>
        </p:nvSpPr>
        <p:spPr>
          <a:prstGeom prst="rect">
            <a:avLst/>
          </a:prstGeom>
        </p:spPr>
        <p:txBody>
          <a:bodyPr/>
          <a:lstStyle/>
          <a:p>
            <a:pPr/>
          </a:p>
        </p:txBody>
      </p:sp>
      <p:pic>
        <p:nvPicPr>
          <p:cNvPr id="593" name="Image" descr="Image"/>
          <p:cNvPicPr>
            <a:picLocks noChangeAspect="1"/>
          </p:cNvPicPr>
          <p:nvPr/>
        </p:nvPicPr>
        <p:blipFill>
          <a:blip r:embed="rId2">
            <a:extLst/>
          </a:blip>
          <a:stretch>
            <a:fillRect/>
          </a:stretch>
        </p:blipFill>
        <p:spPr>
          <a:xfrm>
            <a:off x="-8655" y="-4868"/>
            <a:ext cx="24401310" cy="13725737"/>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Title"/>
          <p:cNvSpPr txBox="1"/>
          <p:nvPr>
            <p:ph type="title"/>
          </p:nvPr>
        </p:nvSpPr>
        <p:spPr>
          <a:prstGeom prst="rect">
            <a:avLst/>
          </a:prstGeom>
        </p:spPr>
        <p:txBody>
          <a:bodyPr/>
          <a:lstStyle/>
          <a:p>
            <a:pPr/>
          </a:p>
        </p:txBody>
      </p:sp>
      <p:sp>
        <p:nvSpPr>
          <p:cNvPr id="596" name="Body"/>
          <p:cNvSpPr txBox="1"/>
          <p:nvPr>
            <p:ph type="body" idx="1"/>
          </p:nvPr>
        </p:nvSpPr>
        <p:spPr>
          <a:prstGeom prst="rect">
            <a:avLst/>
          </a:prstGeom>
        </p:spPr>
        <p:txBody>
          <a:bodyPr/>
          <a:lstStyle/>
          <a:p>
            <a:pPr/>
          </a:p>
        </p:txBody>
      </p:sp>
      <p:pic>
        <p:nvPicPr>
          <p:cNvPr id="597" name="Image" descr="Image"/>
          <p:cNvPicPr>
            <a:picLocks noChangeAspect="1"/>
          </p:cNvPicPr>
          <p:nvPr/>
        </p:nvPicPr>
        <p:blipFill>
          <a:blip r:embed="rId2">
            <a:extLst/>
          </a:blip>
          <a:stretch>
            <a:fillRect/>
          </a:stretch>
        </p:blipFill>
        <p:spPr>
          <a:xfrm>
            <a:off x="-7494" y="-4216"/>
            <a:ext cx="24398988" cy="13724432"/>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Title"/>
          <p:cNvSpPr txBox="1"/>
          <p:nvPr>
            <p:ph type="title"/>
          </p:nvPr>
        </p:nvSpPr>
        <p:spPr>
          <a:prstGeom prst="rect">
            <a:avLst/>
          </a:prstGeom>
        </p:spPr>
        <p:txBody>
          <a:bodyPr/>
          <a:lstStyle/>
          <a:p>
            <a:pPr/>
          </a:p>
        </p:txBody>
      </p:sp>
      <p:sp>
        <p:nvSpPr>
          <p:cNvPr id="600" name="Body"/>
          <p:cNvSpPr txBox="1"/>
          <p:nvPr>
            <p:ph type="body" idx="1"/>
          </p:nvPr>
        </p:nvSpPr>
        <p:spPr>
          <a:prstGeom prst="rect">
            <a:avLst/>
          </a:prstGeom>
        </p:spPr>
        <p:txBody>
          <a:bodyPr/>
          <a:lstStyle/>
          <a:p>
            <a:pPr/>
          </a:p>
        </p:txBody>
      </p:sp>
      <p:pic>
        <p:nvPicPr>
          <p:cNvPr id="601" name="Image" descr="Image"/>
          <p:cNvPicPr>
            <a:picLocks noChangeAspect="1"/>
          </p:cNvPicPr>
          <p:nvPr/>
        </p:nvPicPr>
        <p:blipFill>
          <a:blip r:embed="rId2">
            <a:extLst/>
          </a:blip>
          <a:srcRect l="0" t="0" r="29288" b="29288"/>
          <a:stretch>
            <a:fillRect/>
          </a:stretch>
        </p:blipFill>
        <p:spPr>
          <a:xfrm>
            <a:off x="4079" y="9368"/>
            <a:ext cx="24350279" cy="13697033"/>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Title"/>
          <p:cNvSpPr txBox="1"/>
          <p:nvPr>
            <p:ph type="title"/>
          </p:nvPr>
        </p:nvSpPr>
        <p:spPr>
          <a:prstGeom prst="rect">
            <a:avLst/>
          </a:prstGeom>
        </p:spPr>
        <p:txBody>
          <a:bodyPr/>
          <a:lstStyle/>
          <a:p>
            <a:pPr/>
          </a:p>
        </p:txBody>
      </p:sp>
      <p:sp>
        <p:nvSpPr>
          <p:cNvPr id="604" name="Body"/>
          <p:cNvSpPr txBox="1"/>
          <p:nvPr>
            <p:ph type="body" idx="1"/>
          </p:nvPr>
        </p:nvSpPr>
        <p:spPr>
          <a:prstGeom prst="rect">
            <a:avLst/>
          </a:prstGeom>
        </p:spPr>
        <p:txBody>
          <a:bodyPr/>
          <a:lstStyle/>
          <a:p>
            <a:pPr/>
          </a:p>
        </p:txBody>
      </p:sp>
      <p:pic>
        <p:nvPicPr>
          <p:cNvPr id="605" name="Image" descr="Image"/>
          <p:cNvPicPr>
            <a:picLocks noChangeAspect="0"/>
          </p:cNvPicPr>
          <p:nvPr/>
        </p:nvPicPr>
        <p:blipFill>
          <a:blip r:embed="rId2">
            <a:extLst/>
          </a:blip>
          <a:stretch>
            <a:fillRect/>
          </a:stretch>
        </p:blipFill>
        <p:spPr>
          <a:xfrm>
            <a:off x="-990" y="-558"/>
            <a:ext cx="24385839" cy="13716958"/>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Title"/>
          <p:cNvSpPr txBox="1"/>
          <p:nvPr>
            <p:ph type="title"/>
          </p:nvPr>
        </p:nvSpPr>
        <p:spPr>
          <a:prstGeom prst="rect">
            <a:avLst/>
          </a:prstGeom>
        </p:spPr>
        <p:txBody>
          <a:bodyPr/>
          <a:lstStyle/>
          <a:p>
            <a:pPr/>
          </a:p>
        </p:txBody>
      </p:sp>
      <p:sp>
        <p:nvSpPr>
          <p:cNvPr id="608" name="Body"/>
          <p:cNvSpPr txBox="1"/>
          <p:nvPr>
            <p:ph type="body" idx="1"/>
          </p:nvPr>
        </p:nvSpPr>
        <p:spPr>
          <a:prstGeom prst="rect">
            <a:avLst/>
          </a:prstGeom>
        </p:spPr>
        <p:txBody>
          <a:bodyPr/>
          <a:lstStyle/>
          <a:p>
            <a:pPr/>
          </a:p>
        </p:txBody>
      </p:sp>
      <p:pic>
        <p:nvPicPr>
          <p:cNvPr id="609" name="Image" descr="Image"/>
          <p:cNvPicPr>
            <a:picLocks noChangeAspect="1"/>
          </p:cNvPicPr>
          <p:nvPr/>
        </p:nvPicPr>
        <p:blipFill>
          <a:blip r:embed="rId2">
            <a:extLst/>
          </a:blip>
          <a:stretch>
            <a:fillRect/>
          </a:stretch>
        </p:blipFill>
        <p:spPr>
          <a:xfrm>
            <a:off x="-16734" y="-9413"/>
            <a:ext cx="24417468" cy="13734826"/>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Title"/>
          <p:cNvSpPr txBox="1"/>
          <p:nvPr>
            <p:ph type="title"/>
          </p:nvPr>
        </p:nvSpPr>
        <p:spPr>
          <a:prstGeom prst="rect">
            <a:avLst/>
          </a:prstGeom>
        </p:spPr>
        <p:txBody>
          <a:bodyPr/>
          <a:lstStyle/>
          <a:p>
            <a:pPr/>
            <a:r>
              <a:t> </a:t>
            </a:r>
          </a:p>
        </p:txBody>
      </p:sp>
      <p:sp>
        <p:nvSpPr>
          <p:cNvPr id="612" name="Body"/>
          <p:cNvSpPr txBox="1"/>
          <p:nvPr>
            <p:ph type="body" idx="1"/>
          </p:nvPr>
        </p:nvSpPr>
        <p:spPr>
          <a:prstGeom prst="rect">
            <a:avLst/>
          </a:prstGeom>
        </p:spPr>
        <p:txBody>
          <a:bodyPr/>
          <a:lstStyle/>
          <a:p>
            <a:pPr/>
          </a:p>
        </p:txBody>
      </p:sp>
      <p:pic>
        <p:nvPicPr>
          <p:cNvPr id="613" name="Image" descr="Image"/>
          <p:cNvPicPr>
            <a:picLocks noChangeAspect="1"/>
          </p:cNvPicPr>
          <p:nvPr/>
        </p:nvPicPr>
        <p:blipFill>
          <a:blip r:embed="rId2">
            <a:extLst/>
          </a:blip>
          <a:stretch>
            <a:fillRect/>
          </a:stretch>
        </p:blipFill>
        <p:spPr>
          <a:xfrm>
            <a:off x="-10929" y="-6148"/>
            <a:ext cx="24405858" cy="13728296"/>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Title"/>
          <p:cNvSpPr txBox="1"/>
          <p:nvPr>
            <p:ph type="title"/>
          </p:nvPr>
        </p:nvSpPr>
        <p:spPr>
          <a:prstGeom prst="rect">
            <a:avLst/>
          </a:prstGeom>
        </p:spPr>
        <p:txBody>
          <a:bodyPr/>
          <a:lstStyle/>
          <a:p>
            <a:pPr/>
          </a:p>
        </p:txBody>
      </p:sp>
      <p:sp>
        <p:nvSpPr>
          <p:cNvPr id="616" name="Body"/>
          <p:cNvSpPr txBox="1"/>
          <p:nvPr>
            <p:ph type="body" idx="1"/>
          </p:nvPr>
        </p:nvSpPr>
        <p:spPr>
          <a:prstGeom prst="rect">
            <a:avLst/>
          </a:prstGeom>
        </p:spPr>
        <p:txBody>
          <a:bodyPr/>
          <a:lstStyle/>
          <a:p>
            <a:pPr/>
          </a:p>
        </p:txBody>
      </p:sp>
      <p:pic>
        <p:nvPicPr>
          <p:cNvPr id="617" name="Image" descr="Image"/>
          <p:cNvPicPr>
            <a:picLocks noChangeAspect="1"/>
          </p:cNvPicPr>
          <p:nvPr/>
        </p:nvPicPr>
        <p:blipFill>
          <a:blip r:embed="rId2">
            <a:extLst/>
          </a:blip>
          <a:stretch>
            <a:fillRect/>
          </a:stretch>
        </p:blipFill>
        <p:spPr>
          <a:xfrm>
            <a:off x="-44840" y="-62119"/>
            <a:ext cx="24473679" cy="13766444"/>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Title"/>
          <p:cNvSpPr txBox="1"/>
          <p:nvPr>
            <p:ph type="title"/>
          </p:nvPr>
        </p:nvSpPr>
        <p:spPr>
          <a:prstGeom prst="rect">
            <a:avLst/>
          </a:prstGeom>
        </p:spPr>
        <p:txBody>
          <a:bodyPr/>
          <a:lstStyle/>
          <a:p>
            <a:pPr/>
          </a:p>
        </p:txBody>
      </p:sp>
      <p:sp>
        <p:nvSpPr>
          <p:cNvPr id="620" name="Body"/>
          <p:cNvSpPr txBox="1"/>
          <p:nvPr>
            <p:ph type="body" idx="1"/>
          </p:nvPr>
        </p:nvSpPr>
        <p:spPr>
          <a:prstGeom prst="rect">
            <a:avLst/>
          </a:prstGeom>
        </p:spPr>
        <p:txBody>
          <a:bodyPr/>
          <a:lstStyle/>
          <a:p>
            <a:pPr/>
          </a:p>
        </p:txBody>
      </p:sp>
      <p:pic>
        <p:nvPicPr>
          <p:cNvPr id="621" name="Image" descr="Image"/>
          <p:cNvPicPr>
            <a:picLocks noChangeAspect="1"/>
          </p:cNvPicPr>
          <p:nvPr/>
        </p:nvPicPr>
        <p:blipFill>
          <a:blip r:embed="rId2">
            <a:extLst/>
          </a:blip>
          <a:stretch>
            <a:fillRect/>
          </a:stretch>
        </p:blipFill>
        <p:spPr>
          <a:xfrm>
            <a:off x="-12847" y="-7226"/>
            <a:ext cx="24409492" cy="1373033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Title 1"/>
          <p:cNvSpPr txBox="1"/>
          <p:nvPr>
            <p:ph type="title"/>
          </p:nvPr>
        </p:nvSpPr>
        <p:spPr>
          <a:xfrm>
            <a:off x="-1" y="-21401"/>
            <a:ext cx="24384001" cy="1516193"/>
          </a:xfrm>
          <a:prstGeom prst="rect">
            <a:avLst/>
          </a:prstGeom>
          <a:solidFill>
            <a:srgbClr val="154DD2"/>
          </a:solidFill>
        </p:spPr>
        <p:txBody>
          <a:bodyPr/>
          <a:lstStyle>
            <a:lvl1pPr algn="l">
              <a:defRPr b="1" sz="3400">
                <a:solidFill>
                  <a:srgbClr val="FFFFFF"/>
                </a:solidFill>
                <a:latin typeface="IBM Plex Sans"/>
                <a:ea typeface="IBM Plex Sans"/>
                <a:cs typeface="IBM Plex Sans"/>
                <a:sym typeface="IBM Plex Sans"/>
              </a:defRPr>
            </a:lvl1pPr>
          </a:lstStyle>
          <a:p>
            <a:pPr/>
            <a:r>
              <a:t>2. Computing with quantum mechanics</a:t>
            </a:r>
          </a:p>
        </p:txBody>
      </p:sp>
      <p:sp>
        <p:nvSpPr>
          <p:cNvPr id="255" name="Slide Number"/>
          <p:cNvSpPr txBox="1"/>
          <p:nvPr>
            <p:ph type="sldNum" sz="quarter" idx="2"/>
          </p:nvPr>
        </p:nvSpPr>
        <p:spPr>
          <a:xfrm>
            <a:off x="22748418" y="12778106"/>
            <a:ext cx="416382" cy="599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Today, we are able to manipulate quantum mechanical objects in a predictable manner and use them as quantum computational machines."/>
          <p:cNvSpPr txBox="1"/>
          <p:nvPr/>
        </p:nvSpPr>
        <p:spPr>
          <a:xfrm>
            <a:off x="-1" y="9955317"/>
            <a:ext cx="15021139" cy="2606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Today, we are able to manipulate quantum mechanical objects in a predictable manner and use them as </a:t>
            </a:r>
            <a:r>
              <a:rPr>
                <a:latin typeface="IBM Plex Sans Medium"/>
                <a:ea typeface="IBM Plex Sans Medium"/>
                <a:cs typeface="IBM Plex Sans Medium"/>
                <a:sym typeface="IBM Plex Sans Medium"/>
              </a:rPr>
              <a:t>quantum computational machines</a:t>
            </a:r>
            <a:r>
              <a:t>.</a:t>
            </a:r>
          </a:p>
        </p:txBody>
      </p:sp>
      <p:sp>
        <p:nvSpPr>
          <p:cNvPr id="257" name="Computing means carrying-out a mathematical calculation involving a pre-defined sequence of steps.…"/>
          <p:cNvSpPr txBox="1"/>
          <p:nvPr/>
        </p:nvSpPr>
        <p:spPr>
          <a:xfrm>
            <a:off x="-1" y="1765725"/>
            <a:ext cx="24384001" cy="26060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rPr>
                <a:latin typeface="IBM Plex Sans Medium"/>
                <a:ea typeface="IBM Plex Sans Medium"/>
                <a:cs typeface="IBM Plex Sans Medium"/>
                <a:sym typeface="IBM Plex Sans Medium"/>
              </a:rPr>
              <a:t>Computing</a:t>
            </a:r>
            <a:r>
              <a:t> means carrying-out a mathematical calculation involving a pre-defined sequence of steps.</a:t>
            </a:r>
          </a:p>
          <a:p>
            <a:pPr lvl="1" indent="0" algn="l" defTabSz="1219200">
              <a:defRPr b="0" sz="4800">
                <a:latin typeface="IBM Plex Sans Light"/>
                <a:ea typeface="IBM Plex Sans Light"/>
                <a:cs typeface="IBM Plex Sans Light"/>
                <a:sym typeface="IBM Plex Sans Light"/>
              </a:defRPr>
            </a:pPr>
            <a:r>
              <a:t>Because of the standardized way a computation works, this can be done by a </a:t>
            </a:r>
            <a:r>
              <a:rPr>
                <a:latin typeface="IBM Plex Sans Medium"/>
                <a:ea typeface="IBM Plex Sans Medium"/>
                <a:cs typeface="IBM Plex Sans Medium"/>
                <a:sym typeface="IBM Plex Sans Medium"/>
              </a:rPr>
              <a:t>machine</a:t>
            </a:r>
            <a:r>
              <a:t>.</a:t>
            </a:r>
          </a:p>
        </p:txBody>
      </p:sp>
      <p:pic>
        <p:nvPicPr>
          <p:cNvPr id="258" name="quantum computer.pdf" descr="quantum computer.pdf"/>
          <p:cNvPicPr>
            <a:picLocks noChangeAspect="1"/>
          </p:cNvPicPr>
          <p:nvPr/>
        </p:nvPicPr>
        <p:blipFill>
          <a:blip r:embed="rId2">
            <a:extLst/>
          </a:blip>
          <a:stretch>
            <a:fillRect/>
          </a:stretch>
        </p:blipFill>
        <p:spPr>
          <a:xfrm>
            <a:off x="15386237" y="8642721"/>
            <a:ext cx="6349822" cy="4283612"/>
          </a:xfrm>
          <a:prstGeom prst="rect">
            <a:avLst/>
          </a:prstGeom>
          <a:ln w="12700">
            <a:miter lim="400000"/>
          </a:ln>
        </p:spPr>
      </p:pic>
      <p:pic>
        <p:nvPicPr>
          <p:cNvPr id="259" name="computatonal machines.pdf" descr="computatonal machines.pdf"/>
          <p:cNvPicPr>
            <a:picLocks noChangeAspect="1"/>
          </p:cNvPicPr>
          <p:nvPr/>
        </p:nvPicPr>
        <p:blipFill>
          <a:blip r:embed="rId3">
            <a:extLst/>
          </a:blip>
          <a:stretch>
            <a:fillRect/>
          </a:stretch>
        </p:blipFill>
        <p:spPr>
          <a:xfrm>
            <a:off x="2570056" y="4346364"/>
            <a:ext cx="15602103" cy="3831168"/>
          </a:xfrm>
          <a:prstGeom prst="rect">
            <a:avLst/>
          </a:prstGeom>
          <a:ln w="12700">
            <a:miter lim="400000"/>
          </a:ln>
        </p:spPr>
      </p:pic>
      <p:sp>
        <p:nvSpPr>
          <p:cNvPr id="260" name="Images from: http://www.electronic-recycling.ie/wp-content/uploads/2013/06/Chinese-abacus.jpg…"/>
          <p:cNvSpPr txBox="1"/>
          <p:nvPr/>
        </p:nvSpPr>
        <p:spPr>
          <a:xfrm>
            <a:off x="2570056" y="8177531"/>
            <a:ext cx="11458703" cy="12725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2000">
                <a:latin typeface="IBM Plex Sans Light"/>
                <a:ea typeface="IBM Plex Sans Light"/>
                <a:cs typeface="IBM Plex Sans Light"/>
                <a:sym typeface="IBM Plex Sans Light"/>
              </a:defRPr>
            </a:pPr>
            <a:r>
              <a:t>Images from: http://www.electronic-recycling.ie/wp-content/uploads/2013/06/Chinese-abacus.jpg</a:t>
            </a:r>
          </a:p>
          <a:p>
            <a:pPr lvl="1" indent="0" algn="l" defTabSz="1219200">
              <a:defRPr b="0" sz="2000">
                <a:latin typeface="IBM Plex Sans Light"/>
                <a:ea typeface="IBM Plex Sans Light"/>
                <a:cs typeface="IBM Plex Sans Light"/>
                <a:sym typeface="IBM Plex Sans Light"/>
              </a:defRPr>
            </a:pPr>
            <a:r>
              <a:t>https://www.flickr.com/photos/40648743@N00/sets/72157623284316506/</a:t>
            </a:r>
          </a:p>
          <a:p>
            <a:pPr lvl="1" indent="0" algn="l" defTabSz="1219200">
              <a:defRPr b="0" sz="2000">
                <a:latin typeface="IBM Plex Sans Light"/>
                <a:ea typeface="IBM Plex Sans Light"/>
                <a:cs typeface="IBM Plex Sans Light"/>
                <a:sym typeface="IBM Plex Sans Light"/>
              </a:defRPr>
            </a:pPr>
            <a:r>
              <a:t>https://www.technative.io/wp-content/uploads/2018/09/Summit-ONL.jpg</a:t>
            </a:r>
          </a:p>
        </p:txBody>
      </p:sp>
      <p:sp>
        <p:nvSpPr>
          <p:cNvPr id="261" name="Images from: https://icdn1.digitaltrends.com/image/ibm-quantum-computing-feature-1841-1500x1000.jpg"/>
          <p:cNvSpPr txBox="1"/>
          <p:nvPr/>
        </p:nvSpPr>
        <p:spPr>
          <a:xfrm>
            <a:off x="15386237" y="12786573"/>
            <a:ext cx="7156274" cy="929640"/>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algn="l" defTabSz="1219200">
              <a:defRPr b="0" sz="2000">
                <a:latin typeface="IBM Plex Sans Light"/>
                <a:ea typeface="IBM Plex Sans Light"/>
                <a:cs typeface="IBM Plex Sans Light"/>
                <a:sym typeface="IBM Plex Sans Light"/>
              </a:defRPr>
            </a:pPr>
            <a:r>
              <a:t>Images from: https://icdn1.digitaltrends.com/image/ibm-quantum-computing-feature-1841-1500x1000.jpg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9"/>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6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5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258"/>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5"/>
      <p:bldP build="whole" bldLvl="1" animBg="1" rev="0" advAuto="0" spid="261" grpId="6"/>
      <p:bldP build="whole" bldLvl="1" animBg="1" rev="0" advAuto="0" spid="257" grpId="1"/>
      <p:bldP build="whole" bldLvl="1" animBg="1" rev="0" advAuto="0" spid="260" grpId="3"/>
      <p:bldP build="whole" bldLvl="1" animBg="1" rev="0" advAuto="0" spid="259" grpId="2"/>
      <p:bldP build="whole" bldLvl="1" animBg="1" rev="0" advAuto="0" spid="256" grpId="4"/>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Title"/>
          <p:cNvSpPr txBox="1"/>
          <p:nvPr>
            <p:ph type="title"/>
          </p:nvPr>
        </p:nvSpPr>
        <p:spPr>
          <a:prstGeom prst="rect">
            <a:avLst/>
          </a:prstGeom>
        </p:spPr>
        <p:txBody>
          <a:bodyPr/>
          <a:lstStyle/>
          <a:p>
            <a:pPr/>
          </a:p>
        </p:txBody>
      </p:sp>
      <p:sp>
        <p:nvSpPr>
          <p:cNvPr id="624" name="Body"/>
          <p:cNvSpPr txBox="1"/>
          <p:nvPr>
            <p:ph type="body" idx="1"/>
          </p:nvPr>
        </p:nvSpPr>
        <p:spPr>
          <a:prstGeom prst="rect">
            <a:avLst/>
          </a:prstGeom>
        </p:spPr>
        <p:txBody>
          <a:bodyPr/>
          <a:lstStyle/>
          <a:p>
            <a:pPr/>
          </a:p>
        </p:txBody>
      </p:sp>
      <p:pic>
        <p:nvPicPr>
          <p:cNvPr id="625" name="Image" descr="Image"/>
          <p:cNvPicPr>
            <a:picLocks noChangeAspect="1"/>
          </p:cNvPicPr>
          <p:nvPr/>
        </p:nvPicPr>
        <p:blipFill>
          <a:blip r:embed="rId2">
            <a:extLst/>
          </a:blip>
          <a:stretch>
            <a:fillRect/>
          </a:stretch>
        </p:blipFill>
        <p:spPr>
          <a:xfrm>
            <a:off x="-10543" y="-5931"/>
            <a:ext cx="24405086" cy="13727862"/>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Title"/>
          <p:cNvSpPr txBox="1"/>
          <p:nvPr>
            <p:ph type="title"/>
          </p:nvPr>
        </p:nvSpPr>
        <p:spPr>
          <a:prstGeom prst="rect">
            <a:avLst/>
          </a:prstGeom>
        </p:spPr>
        <p:txBody>
          <a:bodyPr/>
          <a:lstStyle/>
          <a:p>
            <a:pPr/>
          </a:p>
        </p:txBody>
      </p:sp>
      <p:sp>
        <p:nvSpPr>
          <p:cNvPr id="628" name="Body"/>
          <p:cNvSpPr txBox="1"/>
          <p:nvPr>
            <p:ph type="body" idx="1"/>
          </p:nvPr>
        </p:nvSpPr>
        <p:spPr>
          <a:prstGeom prst="rect">
            <a:avLst/>
          </a:prstGeom>
        </p:spPr>
        <p:txBody>
          <a:bodyPr/>
          <a:lstStyle/>
          <a:p>
            <a:pPr/>
          </a:p>
        </p:txBody>
      </p:sp>
      <p:pic>
        <p:nvPicPr>
          <p:cNvPr id="629" name="Image" descr="Image"/>
          <p:cNvPicPr>
            <a:picLocks noChangeAspect="1"/>
          </p:cNvPicPr>
          <p:nvPr/>
        </p:nvPicPr>
        <p:blipFill>
          <a:blip r:embed="rId2">
            <a:extLst/>
          </a:blip>
          <a:stretch>
            <a:fillRect/>
          </a:stretch>
        </p:blipFill>
        <p:spPr>
          <a:xfrm>
            <a:off x="-14086" y="-7923"/>
            <a:ext cx="24384003" cy="1371600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631" name="qiskit.gif" descr="qiskit.gif"/>
          <p:cNvPicPr>
            <a:picLocks noChangeAspect="0"/>
          </p:cNvPicPr>
          <p:nvPr/>
        </p:nvPicPr>
        <p:blipFill>
          <a:blip r:embed="rId2">
            <a:extLst/>
          </a:blip>
          <a:stretch>
            <a:fillRect/>
          </a:stretch>
        </p:blipFill>
        <p:spPr>
          <a:xfrm>
            <a:off x="8892299" y="3558300"/>
            <a:ext cx="6599401" cy="6599400"/>
          </a:xfrm>
          <a:prstGeom prst="rect">
            <a:avLst/>
          </a:prstGeom>
          <a:ln w="12700">
            <a:miter lim="400000"/>
          </a:ln>
        </p:spPr>
      </p:pic>
      <p:sp>
        <p:nvSpPr>
          <p:cNvPr id="632" name="Eddie Schoute"/>
          <p:cNvSpPr txBox="1"/>
          <p:nvPr/>
        </p:nvSpPr>
        <p:spPr>
          <a:xfrm>
            <a:off x="10706849" y="1642606"/>
            <a:ext cx="297030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a:solidFill>
                  <a:srgbClr val="FFFFFF"/>
                </a:solidFill>
              </a:defRPr>
            </a:lvl1pPr>
          </a:lstStyle>
          <a:p>
            <a:pPr/>
            <a:r>
              <a:t>Eddie Schoute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34" name="Rectangle"/>
          <p:cNvSpPr/>
          <p:nvPr/>
        </p:nvSpPr>
        <p:spPr>
          <a:xfrm>
            <a:off x="3633078" y="17188"/>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35" name="Rectangle"/>
          <p:cNvSpPr/>
          <p:nvPr/>
        </p:nvSpPr>
        <p:spPr>
          <a:xfrm>
            <a:off x="20417130" y="13277705"/>
            <a:ext cx="249227"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36" name="Circuit Transformations for…"/>
          <p:cNvSpPr/>
          <p:nvPr/>
        </p:nvSpPr>
        <p:spPr>
          <a:xfrm>
            <a:off x="3891577" y="3801979"/>
            <a:ext cx="16315284" cy="577596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2200"/>
              </a:lnSpc>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Circuit Transformations for</a:t>
            </a:r>
          </a:p>
          <a:p>
            <a:pPr algn="l" defTabSz="790646">
              <a:lnSpc>
                <a:spcPts val="900"/>
              </a:lnSpc>
              <a:defRPr b="0" sz="5600">
                <a:solidFill>
                  <a:srgbClr val="FFFFFF"/>
                </a:solidFill>
                <a:latin typeface="Gill Sans"/>
                <a:ea typeface="Gill Sans"/>
                <a:cs typeface="Gill Sans"/>
                <a:sym typeface="Gill Sans"/>
              </a:defRPr>
            </a:pPr>
          </a:p>
          <a:p>
            <a:pPr algn="l" defTabSz="790646">
              <a:lnSpc>
                <a:spcPts val="12200"/>
              </a:lnSpc>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Quantum Architectures</a:t>
            </a:r>
          </a:p>
          <a:p>
            <a:pPr algn="l" defTabSz="790646">
              <a:lnSpc>
                <a:spcPts val="1300"/>
              </a:lnSpc>
              <a:defRPr b="0" sz="5600">
                <a:latin typeface="Gill Sans"/>
                <a:ea typeface="Gill Sans"/>
                <a:cs typeface="Gill Sans"/>
                <a:sym typeface="Gill Sans"/>
              </a:defRPr>
            </a:pPr>
          </a:p>
          <a:p>
            <a:pPr algn="l" defTabSz="790646">
              <a:lnSpc>
                <a:spcPts val="8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Andrew M. Childs, </a:t>
            </a:r>
            <a:r>
              <a:rPr b="1" sz="4000">
                <a:solidFill>
                  <a:srgbClr val="FEFEFE"/>
                </a:solidFill>
                <a:latin typeface="Times New Roman"/>
                <a:ea typeface="Times New Roman"/>
                <a:cs typeface="Times New Roman"/>
                <a:sym typeface="Times New Roman"/>
              </a:rPr>
              <a:t>Eddie Schoute </a:t>
            </a:r>
            <a:r>
              <a:rPr sz="4000">
                <a:solidFill>
                  <a:srgbClr val="FEFEFE"/>
                </a:solidFill>
                <a:latin typeface="Times New Roman"/>
                <a:ea typeface="Times New Roman"/>
                <a:cs typeface="Times New Roman"/>
                <a:sym typeface="Times New Roman"/>
              </a:rPr>
              <a:t>(QuICS, University of Maryland),</a:t>
            </a:r>
          </a:p>
          <a:p>
            <a:pPr algn="l" defTabSz="790646">
              <a:lnSpc>
                <a:spcPts val="7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Cem M. Unsal (Department of Mathematics, University of Maryland)</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6591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2019-02-22</a:t>
            </a:r>
          </a:p>
        </p:txBody>
      </p:sp>
      <p:sp>
        <p:nvSpPr>
          <p:cNvPr id="637" name="1"/>
          <p:cNvSpPr/>
          <p:nvPr/>
        </p:nvSpPr>
        <p:spPr>
          <a:xfrm>
            <a:off x="20501455" y="13343021"/>
            <a:ext cx="13535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1</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39"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40" name="Rectangle"/>
          <p:cNvSpPr/>
          <p:nvPr/>
        </p:nvSpPr>
        <p:spPr>
          <a:xfrm>
            <a:off x="20417130" y="13277705"/>
            <a:ext cx="249227"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41" name="Goal…"/>
          <p:cNvSpPr/>
          <p:nvPr/>
        </p:nvSpPr>
        <p:spPr>
          <a:xfrm>
            <a:off x="4485813" y="3586699"/>
            <a:ext cx="15431172" cy="71796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6858000" algn="l"/>
              </a:tabLst>
              <a:defRPr b="0" sz="5600">
                <a:latin typeface="Gill Sans"/>
                <a:ea typeface="Gill Sans"/>
                <a:cs typeface="Gill Sans"/>
                <a:sym typeface="Gill Sans"/>
              </a:defRPr>
            </a:pPr>
            <a:r>
              <a:rPr b="1" sz="6600">
                <a:latin typeface="Times New Roman"/>
                <a:ea typeface="Times New Roman"/>
                <a:cs typeface="Times New Roman"/>
                <a:sym typeface="Times New Roman"/>
              </a:rPr>
              <a:t>	</a:t>
            </a:r>
            <a:r>
              <a:rPr b="1" sz="6600">
                <a:solidFill>
                  <a:srgbClr val="FFFFFF"/>
                </a:solidFill>
                <a:latin typeface="Times New Roman"/>
                <a:ea typeface="Times New Roman"/>
                <a:cs typeface="Times New Roman"/>
                <a:sym typeface="Times New Roman"/>
              </a:rPr>
              <a:t>Goal</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618766">
              <a:lnSpc>
                <a:spcPts val="4900"/>
              </a:lnSpc>
              <a:tabLst>
                <a:tab pos="800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want to find a time-efficient architecture-respecting circuit</a:t>
            </a:r>
          </a:p>
          <a:p>
            <a:pPr algn="l" defTabSz="790646">
              <a:lnSpc>
                <a:spcPts val="500"/>
              </a:lnSpc>
              <a:defRPr b="0" sz="5600">
                <a:latin typeface="Gill Sans"/>
                <a:ea typeface="Gill Sans"/>
                <a:cs typeface="Gill Sans"/>
                <a:sym typeface="Gill Sans"/>
              </a:defRPr>
            </a:pPr>
          </a:p>
          <a:p>
            <a:pPr algn="l" defTabSz="618766">
              <a:lnSpc>
                <a:spcPts val="4900"/>
              </a:lnSpc>
              <a:tabLst>
                <a:tab pos="800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transformation (a.k.a. “circuit mapping”) with low overhead, that is:</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800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 mapping to a new circuit that preserves the function of the original</a:t>
            </a:r>
          </a:p>
          <a:p>
            <a:pPr algn="l" defTabSz="790646">
              <a:lnSpc>
                <a:spcPts val="500"/>
              </a:lnSpc>
              <a:defRPr b="0" sz="5600">
                <a:latin typeface="Gill Sans"/>
                <a:ea typeface="Gill Sans"/>
                <a:cs typeface="Gill Sans"/>
                <a:sym typeface="Gill Sans"/>
              </a:defRPr>
            </a:pPr>
          </a:p>
          <a:p>
            <a:pPr algn="l" defTabSz="618766">
              <a:lnSpc>
                <a:spcPts val="4900"/>
              </a:lnSpc>
              <a:tabLst>
                <a:tab pos="800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circuit</a:t>
            </a:r>
          </a:p>
          <a:p>
            <a:pPr algn="l" defTabSz="790646">
              <a:lnSpc>
                <a:spcPts val="500"/>
              </a:lnSpc>
              <a:defRPr b="0" sz="5600">
                <a:latin typeface="Gill Sans"/>
                <a:ea typeface="Gill Sans"/>
                <a:cs typeface="Gill Sans"/>
                <a:sym typeface="Gill Sans"/>
              </a:defRPr>
            </a:pPr>
          </a:p>
          <a:p>
            <a:pPr algn="l" defTabSz="618766">
              <a:lnSpc>
                <a:spcPts val="4900"/>
              </a:lnSpc>
              <a:tabLst>
                <a:tab pos="800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up to an initial mapping of circuit qubits to architecture qubits</a:t>
            </a:r>
          </a:p>
          <a:p>
            <a:pPr algn="l" defTabSz="790646">
              <a:lnSpc>
                <a:spcPts val="500"/>
              </a:lnSpc>
              <a:defRPr b="0" sz="5600">
                <a:latin typeface="Gill Sans"/>
                <a:ea typeface="Gill Sans"/>
                <a:cs typeface="Gill Sans"/>
                <a:sym typeface="Gill Sans"/>
              </a:defRPr>
            </a:pPr>
          </a:p>
          <a:p>
            <a:pPr algn="l" defTabSz="618766">
              <a:lnSpc>
                <a:spcPts val="4900"/>
              </a:lnSpc>
              <a:tabLst>
                <a:tab pos="800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output circuit is constrained to respect the architecture</a:t>
            </a:r>
          </a:p>
          <a:p>
            <a:pPr algn="l" defTabSz="790646">
              <a:lnSpc>
                <a:spcPts val="500"/>
              </a:lnSpc>
              <a:defRPr b="0" sz="5600">
                <a:latin typeface="Gill Sans"/>
                <a:ea typeface="Gill Sans"/>
                <a:cs typeface="Gill Sans"/>
                <a:sym typeface="Gill Sans"/>
              </a:defRPr>
            </a:pPr>
          </a:p>
          <a:p>
            <a:pPr algn="l" defTabSz="618766">
              <a:lnSpc>
                <a:spcPts val="4900"/>
              </a:lnSpc>
              <a:tabLst>
                <a:tab pos="800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output circuit is not much larger with respect to circuit depth or</a:t>
            </a:r>
          </a:p>
          <a:p>
            <a:pPr algn="l" defTabSz="790646">
              <a:lnSpc>
                <a:spcPts val="500"/>
              </a:lnSpc>
              <a:defRPr b="0" sz="5600">
                <a:latin typeface="Gill Sans"/>
                <a:ea typeface="Gill Sans"/>
                <a:cs typeface="Gill Sans"/>
                <a:sym typeface="Gill Sans"/>
              </a:defRPr>
            </a:pPr>
          </a:p>
          <a:p>
            <a:pPr algn="l" defTabSz="618766">
              <a:lnSpc>
                <a:spcPts val="4900"/>
              </a:lnSpc>
              <a:tabLst>
                <a:tab pos="800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size.</a:t>
            </a:r>
          </a:p>
        </p:txBody>
      </p:sp>
      <p:sp>
        <p:nvSpPr>
          <p:cNvPr id="642" name="2"/>
          <p:cNvSpPr/>
          <p:nvPr/>
        </p:nvSpPr>
        <p:spPr>
          <a:xfrm>
            <a:off x="20501455" y="13343021"/>
            <a:ext cx="13535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2</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4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45"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46" name="Prior Work"/>
          <p:cNvSpPr/>
          <p:nvPr/>
        </p:nvSpPr>
        <p:spPr>
          <a:xfrm>
            <a:off x="9083521" y="5823920"/>
            <a:ext cx="7119172" cy="18071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2200"/>
              </a:lnSpc>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Prior Work</a:t>
            </a:r>
          </a:p>
        </p:txBody>
      </p:sp>
      <p:sp>
        <p:nvSpPr>
          <p:cNvPr id="647" name="3 . 1"/>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3 . 1</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49"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50"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51" name="Non-scalable solutions…"/>
          <p:cNvSpPr/>
          <p:nvPr/>
        </p:nvSpPr>
        <p:spPr>
          <a:xfrm>
            <a:off x="5420369" y="2761883"/>
            <a:ext cx="14085921" cy="6921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25273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Non-scalable solutions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Hand-cra  ed algorithms</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Shor’s algorithm on Path graph (1D nearest-neighbor lattice)</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Quantum Fourier Transform (QFT) on Path graph</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Quantum Adders on Grid (nearest-neighbor square lattice)</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Exponential-time</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SAT solvers [Saeedi 2011]</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Temporal planners [Venturelli 2018]</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Satisfiability modulo theory [Murali 2019]</a:t>
            </a:r>
          </a:p>
        </p:txBody>
      </p:sp>
      <p:sp>
        <p:nvSpPr>
          <p:cNvPr id="652" name="3 . 2"/>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3 . 2</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5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55"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56" name="Non-scalable solutions…"/>
          <p:cNvSpPr/>
          <p:nvPr/>
        </p:nvSpPr>
        <p:spPr>
          <a:xfrm>
            <a:off x="5241156" y="2761883"/>
            <a:ext cx="14265139" cy="78756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27051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Non-scalable solutions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Hand-cra  ed algorithms</a:t>
            </a:r>
          </a:p>
          <a:p>
            <a:pPr algn="l" defTabSz="790646">
              <a:lnSpc>
                <a:spcPts val="500"/>
              </a:lnSpc>
              <a:defRPr b="0" sz="5600">
                <a:latin typeface="Gill Sans"/>
                <a:ea typeface="Gill Sans"/>
                <a:cs typeface="Gill Sans"/>
                <a:sym typeface="Gill Sans"/>
              </a:defRPr>
            </a:pPr>
          </a:p>
          <a:p>
            <a:pPr algn="l" defTabSz="618766">
              <a:lnSpc>
                <a:spcPts val="4900"/>
              </a:lnSpc>
              <a:tabLst>
                <a:tab pos="685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Shor’s algorithm on Path graph (1D nearest-neighbor lattice)</a:t>
            </a:r>
          </a:p>
          <a:p>
            <a:pPr algn="l" defTabSz="790646">
              <a:lnSpc>
                <a:spcPts val="500"/>
              </a:lnSpc>
              <a:defRPr b="0" sz="5600">
                <a:latin typeface="Gill Sans"/>
                <a:ea typeface="Gill Sans"/>
                <a:cs typeface="Gill Sans"/>
                <a:sym typeface="Gill Sans"/>
              </a:defRPr>
            </a:pPr>
          </a:p>
          <a:p>
            <a:pPr algn="l" defTabSz="618766">
              <a:lnSpc>
                <a:spcPts val="4900"/>
              </a:lnSpc>
              <a:tabLst>
                <a:tab pos="685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Quantum Fourier Transform (QFT) on Path graph</a:t>
            </a:r>
          </a:p>
          <a:p>
            <a:pPr algn="l" defTabSz="790646">
              <a:lnSpc>
                <a:spcPts val="500"/>
              </a:lnSpc>
              <a:defRPr b="0" sz="5600">
                <a:latin typeface="Gill Sans"/>
                <a:ea typeface="Gill Sans"/>
                <a:cs typeface="Gill Sans"/>
                <a:sym typeface="Gill Sans"/>
              </a:defRPr>
            </a:pPr>
          </a:p>
          <a:p>
            <a:pPr algn="l" defTabSz="618766">
              <a:lnSpc>
                <a:spcPts val="4900"/>
              </a:lnSpc>
              <a:tabLst>
                <a:tab pos="685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Quantum Adders on Grid (nearest-neighbor square lattice)</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Exponential-time</a:t>
            </a:r>
          </a:p>
          <a:p>
            <a:pPr algn="l" defTabSz="790646">
              <a:lnSpc>
                <a:spcPts val="500"/>
              </a:lnSpc>
              <a:defRPr b="0" sz="5600">
                <a:latin typeface="Gill Sans"/>
                <a:ea typeface="Gill Sans"/>
                <a:cs typeface="Gill Sans"/>
                <a:sym typeface="Gill Sans"/>
              </a:defRPr>
            </a:pPr>
          </a:p>
          <a:p>
            <a:pPr algn="l" defTabSz="618766">
              <a:lnSpc>
                <a:spcPts val="4900"/>
              </a:lnSpc>
              <a:tabLst>
                <a:tab pos="685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SAT solvers [Saeedi 2011]</a:t>
            </a:r>
          </a:p>
          <a:p>
            <a:pPr algn="l" defTabSz="790646">
              <a:lnSpc>
                <a:spcPts val="500"/>
              </a:lnSpc>
              <a:defRPr b="0" sz="5600">
                <a:latin typeface="Gill Sans"/>
                <a:ea typeface="Gill Sans"/>
                <a:cs typeface="Gill Sans"/>
                <a:sym typeface="Gill Sans"/>
              </a:defRPr>
            </a:pPr>
          </a:p>
          <a:p>
            <a:pPr algn="l" defTabSz="618766">
              <a:lnSpc>
                <a:spcPts val="4900"/>
              </a:lnSpc>
              <a:tabLst>
                <a:tab pos="685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Temporal planners [Venturelli 2018]</a:t>
            </a:r>
          </a:p>
          <a:p>
            <a:pPr algn="l" defTabSz="790646">
              <a:lnSpc>
                <a:spcPts val="500"/>
              </a:lnSpc>
              <a:defRPr b="0" sz="5600">
                <a:latin typeface="Gill Sans"/>
                <a:ea typeface="Gill Sans"/>
                <a:cs typeface="Gill Sans"/>
                <a:sym typeface="Gill Sans"/>
              </a:defRPr>
            </a:pPr>
          </a:p>
          <a:p>
            <a:pPr algn="l" defTabSz="618766">
              <a:lnSpc>
                <a:spcPts val="4900"/>
              </a:lnSpc>
              <a:tabLst>
                <a:tab pos="685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Satisfiability modulo theory [Murali 2019]</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NP-hard to find one optimal placement of gates [Maslov 2007]</a:t>
            </a:r>
          </a:p>
        </p:txBody>
      </p:sp>
      <p:sp>
        <p:nvSpPr>
          <p:cNvPr id="657" name="3 . 2"/>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3 . 2</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59"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660" name="picture-0.jpeg" descr="picture-0.jpeg"/>
          <p:cNvPicPr>
            <a:picLocks noChangeAspect="0"/>
          </p:cNvPicPr>
          <p:nvPr/>
        </p:nvPicPr>
        <p:blipFill>
          <a:blip r:embed="rId2">
            <a:extLst/>
          </a:blip>
          <a:stretch>
            <a:fillRect/>
          </a:stretch>
        </p:blipFill>
        <p:spPr>
          <a:xfrm>
            <a:off x="8669153" y="2588508"/>
            <a:ext cx="7033318" cy="6816750"/>
          </a:xfrm>
          <a:prstGeom prst="rect">
            <a:avLst/>
          </a:prstGeom>
          <a:ln w="12700">
            <a:miter lim="400000"/>
          </a:ln>
        </p:spPr>
      </p:pic>
      <p:sp>
        <p:nvSpPr>
          <p:cNvPr id="661" name="Rectangle"/>
          <p:cNvSpPr/>
          <p:nvPr/>
        </p:nvSpPr>
        <p:spPr>
          <a:xfrm>
            <a:off x="20176498" y="13260519"/>
            <a:ext cx="489851"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62" name="Heuristics…"/>
          <p:cNvSpPr/>
          <p:nvPr/>
        </p:nvSpPr>
        <p:spPr>
          <a:xfrm>
            <a:off x="4277596" y="210114"/>
            <a:ext cx="16502842" cy="130937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6045200" algn="l"/>
              </a:tabLst>
              <a:defRPr b="0" sz="5600">
                <a:latin typeface="Gill Sans"/>
                <a:ea typeface="Gill Sans"/>
                <a:cs typeface="Gill Sans"/>
                <a:sym typeface="Gill Sans"/>
              </a:defRPr>
            </a:pPr>
            <a:r>
              <a:rPr b="1" sz="6600">
                <a:latin typeface="Times New Roman"/>
                <a:ea typeface="Times New Roman"/>
                <a:cs typeface="Times New Roman"/>
                <a:sym typeface="Times New Roman"/>
              </a:rPr>
              <a:t>	</a:t>
            </a:r>
            <a:r>
              <a:rPr b="1" sz="6600">
                <a:solidFill>
                  <a:srgbClr val="FFFFFF"/>
                </a:solidFill>
                <a:latin typeface="Times New Roman"/>
                <a:ea typeface="Times New Roman"/>
                <a:cs typeface="Times New Roman"/>
                <a:sym typeface="Times New Roman"/>
              </a:rPr>
              <a:t>Heuristics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It is very common to break the circuit into layers of gates ( </a:t>
            </a:r>
            <a:r>
              <a:rPr i="1" sz="4000">
                <a:solidFill>
                  <a:srgbClr val="FEFEFE"/>
                </a:solidFill>
                <a:latin typeface="Times New Roman"/>
                <a:ea typeface="Times New Roman"/>
                <a:cs typeface="Times New Roman"/>
                <a:sym typeface="Times New Roman"/>
              </a:rPr>
              <a:t>l </a:t>
            </a:r>
            <a:r>
              <a:rPr sz="2800">
                <a:solidFill>
                  <a:srgbClr val="FEFEFE"/>
                </a:solidFill>
                <a:latin typeface="Times New Roman"/>
                <a:ea typeface="Times New Roman"/>
                <a:cs typeface="Times New Roman"/>
                <a:sym typeface="Times New Roman"/>
              </a:rPr>
              <a:t>0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l </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l </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 … ).</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Enables this simple circuit transformation where we repeat until done:</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42545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1. Run as many gates as possible</a:t>
            </a:r>
          </a:p>
          <a:p>
            <a:pPr algn="l" defTabSz="790646">
              <a:lnSpc>
                <a:spcPts val="500"/>
              </a:lnSpc>
              <a:defRPr b="0" sz="5600">
                <a:latin typeface="Gill Sans"/>
                <a:ea typeface="Gill Sans"/>
                <a:cs typeface="Gill Sans"/>
                <a:sym typeface="Gill Sans"/>
              </a:defRPr>
            </a:pPr>
          </a:p>
          <a:p>
            <a:pPr algn="l" defTabSz="618766">
              <a:lnSpc>
                <a:spcPts val="4900"/>
              </a:lnSpc>
              <a:tabLst>
                <a:tab pos="42545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2. Permute qubits</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1130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[Metodi 2006, Hirata 2009, Wille 2016, Zulehner 2017, …] etc.</a:t>
            </a:r>
          </a:p>
        </p:txBody>
      </p:sp>
      <p:sp>
        <p:nvSpPr>
          <p:cNvPr id="663" name="3 . 3"/>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3 . 3</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65"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66"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67" name="Routing and Bounds…"/>
          <p:cNvSpPr/>
          <p:nvPr/>
        </p:nvSpPr>
        <p:spPr>
          <a:xfrm>
            <a:off x="4017021" y="4849705"/>
            <a:ext cx="16584588" cy="87008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43942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Routing and Bounds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618766">
              <a:lnSpc>
                <a:spcPts val="4900"/>
              </a:lnSpc>
              <a:tabLst>
                <a:tab pos="22352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Permuting qubits is a core question. Where and how?</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22352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Sorting networks provide bounds for arbitrary permutations [Kutin 2007,</a:t>
            </a:r>
          </a:p>
          <a:p>
            <a:pPr algn="l" defTabSz="790646">
              <a:lnSpc>
                <a:spcPts val="500"/>
              </a:lnSpc>
              <a:defRPr b="0" sz="5600">
                <a:latin typeface="Gill Sans"/>
                <a:ea typeface="Gill Sans"/>
                <a:cs typeface="Gill Sans"/>
                <a:sym typeface="Gill Sans"/>
              </a:defRPr>
            </a:pPr>
          </a:p>
          <a:p>
            <a:pPr algn="l" defTabSz="618766">
              <a:lnSpc>
                <a:spcPts val="4900"/>
              </a:lnSpc>
              <a:tabLst>
                <a:tab pos="5295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Beals 2013, Brierley 2017]</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400"/>
              </a:lnSpc>
              <a:defRPr b="0" sz="5600">
                <a:latin typeface="Gill Sans"/>
                <a:ea typeface="Gill Sans"/>
                <a:cs typeface="Gill Sans"/>
                <a:sym typeface="Gill Sans"/>
              </a:defRPr>
            </a:pPr>
          </a:p>
          <a:p>
            <a:pPr algn="l" defTabSz="618766">
              <a:lnSpc>
                <a:spcPts val="1500"/>
              </a:lnSpc>
              <a:tabLst>
                <a:tab pos="16256000" algn="l"/>
              </a:tabLst>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3 . 4</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itle 1"/>
          <p:cNvSpPr txBox="1"/>
          <p:nvPr>
            <p:ph type="title"/>
          </p:nvPr>
        </p:nvSpPr>
        <p:spPr>
          <a:xfrm>
            <a:off x="-1" y="-21401"/>
            <a:ext cx="24384001" cy="1516193"/>
          </a:xfrm>
          <a:prstGeom prst="rect">
            <a:avLst/>
          </a:prstGeom>
          <a:solidFill>
            <a:srgbClr val="154DD2"/>
          </a:solidFill>
        </p:spPr>
        <p:txBody>
          <a:bodyPr/>
          <a:lstStyle>
            <a:lvl1pPr algn="l">
              <a:defRPr b="1" sz="3400">
                <a:solidFill>
                  <a:srgbClr val="FFFFFF"/>
                </a:solidFill>
                <a:latin typeface="IBM Plex Sans"/>
                <a:ea typeface="IBM Plex Sans"/>
                <a:cs typeface="IBM Plex Sans"/>
                <a:sym typeface="IBM Plex Sans"/>
              </a:defRPr>
            </a:lvl1pPr>
          </a:lstStyle>
          <a:p>
            <a:pPr/>
            <a:r>
              <a:t>2. Computing with quantum mechanics</a:t>
            </a:r>
          </a:p>
        </p:txBody>
      </p:sp>
      <p:sp>
        <p:nvSpPr>
          <p:cNvPr id="264" name="Slide Number"/>
          <p:cNvSpPr txBox="1"/>
          <p:nvPr>
            <p:ph type="sldNum" sz="quarter" idx="2"/>
          </p:nvPr>
        </p:nvSpPr>
        <p:spPr>
          <a:xfrm>
            <a:off x="22748418" y="12778106"/>
            <a:ext cx="416382" cy="599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5" name="IBM Q: Noisy Intermediate Scale Quantum (NISQ) computers available online"/>
          <p:cNvSpPr txBox="1"/>
          <p:nvPr/>
        </p:nvSpPr>
        <p:spPr>
          <a:xfrm>
            <a:off x="1589643" y="2978111"/>
            <a:ext cx="21116443" cy="10312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rPr>
                <a:latin typeface="IBM Plex Sans Medium"/>
                <a:ea typeface="IBM Plex Sans Medium"/>
                <a:cs typeface="IBM Plex Sans Medium"/>
                <a:sym typeface="IBM Plex Sans Medium"/>
              </a:rPr>
              <a:t>IBM Q</a:t>
            </a:r>
            <a:r>
              <a:t>: Noisy Intermediate Scale Quantum (NISQ) computers available online</a:t>
            </a:r>
          </a:p>
        </p:txBody>
      </p:sp>
      <p:pic>
        <p:nvPicPr>
          <p:cNvPr id="266" name="16qubit-melborne.png" descr="16qubit-melborne.png"/>
          <p:cNvPicPr>
            <a:picLocks noChangeAspect="1"/>
          </p:cNvPicPr>
          <p:nvPr/>
        </p:nvPicPr>
        <p:blipFill>
          <a:blip r:embed="rId2">
            <a:extLst/>
          </a:blip>
          <a:stretch>
            <a:fillRect/>
          </a:stretch>
        </p:blipFill>
        <p:spPr>
          <a:xfrm>
            <a:off x="8304009" y="5778884"/>
            <a:ext cx="7061030" cy="5576610"/>
          </a:xfrm>
          <a:prstGeom prst="rect">
            <a:avLst/>
          </a:prstGeom>
          <a:ln w="12700">
            <a:miter lim="400000"/>
          </a:ln>
        </p:spPr>
      </p:pic>
      <p:sp>
        <p:nvSpPr>
          <p:cNvPr id="267" name="IBM Q 14 Melbourne"/>
          <p:cNvSpPr txBox="1"/>
          <p:nvPr/>
        </p:nvSpPr>
        <p:spPr>
          <a:xfrm>
            <a:off x="9272002" y="11606319"/>
            <a:ext cx="5103877" cy="2377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lnSpc>
                <a:spcPts val="10000"/>
              </a:lnSpc>
              <a:spcBef>
                <a:spcPts val="6400"/>
              </a:spcBef>
              <a:defRPr b="0" sz="4000">
                <a:solidFill>
                  <a:srgbClr val="FFFFFF"/>
                </a:solidFill>
                <a:latin typeface="IBM Plex Sans"/>
                <a:ea typeface="IBM Plex Sans"/>
                <a:cs typeface="IBM Plex Sans"/>
                <a:sym typeface="IBM Plex Sans"/>
              </a:defRPr>
            </a:lvl1pPr>
          </a:lstStyle>
          <a:p>
            <a:pPr/>
            <a:r>
              <a:t>IBM Q 14 Melbourne</a:t>
            </a:r>
          </a:p>
        </p:txBody>
      </p:sp>
      <p:sp>
        <p:nvSpPr>
          <p:cNvPr id="268" name="IBM Q 5 Tenerife"/>
          <p:cNvSpPr txBox="1"/>
          <p:nvPr/>
        </p:nvSpPr>
        <p:spPr>
          <a:xfrm>
            <a:off x="2042971" y="9983892"/>
            <a:ext cx="4206749" cy="2377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lnSpc>
                <a:spcPts val="10000"/>
              </a:lnSpc>
              <a:spcBef>
                <a:spcPts val="6400"/>
              </a:spcBef>
              <a:defRPr b="0" sz="4000">
                <a:solidFill>
                  <a:srgbClr val="FFFFFF"/>
                </a:solidFill>
                <a:latin typeface="IBM Plex Sans"/>
                <a:ea typeface="IBM Plex Sans"/>
                <a:cs typeface="IBM Plex Sans"/>
                <a:sym typeface="IBM Plex Sans"/>
              </a:defRPr>
            </a:lvl1pPr>
          </a:lstStyle>
          <a:p>
            <a:pPr/>
            <a:r>
              <a:t>IBM Q 5 Tenerife</a:t>
            </a:r>
          </a:p>
        </p:txBody>
      </p:sp>
      <p:sp>
        <p:nvSpPr>
          <p:cNvPr id="269" name="IBM Q 5 Yorktown"/>
          <p:cNvSpPr txBox="1"/>
          <p:nvPr/>
        </p:nvSpPr>
        <p:spPr>
          <a:xfrm>
            <a:off x="18835996" y="9983892"/>
            <a:ext cx="4494276" cy="23774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1219200">
              <a:lnSpc>
                <a:spcPts val="10000"/>
              </a:lnSpc>
              <a:spcBef>
                <a:spcPts val="6400"/>
              </a:spcBef>
              <a:defRPr b="0" sz="4000">
                <a:solidFill>
                  <a:srgbClr val="FFFFFF"/>
                </a:solidFill>
                <a:latin typeface="IBM Plex Sans"/>
                <a:ea typeface="IBM Plex Sans"/>
                <a:cs typeface="IBM Plex Sans"/>
                <a:sym typeface="IBM Plex Sans"/>
              </a:defRPr>
            </a:lvl1pPr>
          </a:lstStyle>
          <a:p>
            <a:pPr/>
            <a:r>
              <a:t>IBM Q 5 Yorktown</a:t>
            </a:r>
          </a:p>
        </p:txBody>
      </p:sp>
      <p:sp>
        <p:nvSpPr>
          <p:cNvPr id="270" name="Images from: https://www.research.ibm.com/ibm-q/technology/devices/"/>
          <p:cNvSpPr txBox="1"/>
          <p:nvPr/>
        </p:nvSpPr>
        <p:spPr>
          <a:xfrm>
            <a:off x="-1" y="13133492"/>
            <a:ext cx="8401559" cy="5867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2000">
                <a:latin typeface="IBM Plex Sans Light"/>
                <a:ea typeface="IBM Plex Sans Light"/>
                <a:cs typeface="IBM Plex Sans Light"/>
                <a:sym typeface="IBM Plex Sans Light"/>
              </a:defRPr>
            </a:pPr>
            <a:r>
              <a:t>Images from: https://www.research.ibm.com/ibm-q/technology/devices/</a:t>
            </a:r>
          </a:p>
        </p:txBody>
      </p:sp>
      <p:pic>
        <p:nvPicPr>
          <p:cNvPr id="271" name="5qubit-1.png" descr="5qubit-1.png"/>
          <p:cNvPicPr>
            <a:picLocks noChangeAspect="1"/>
          </p:cNvPicPr>
          <p:nvPr/>
        </p:nvPicPr>
        <p:blipFill>
          <a:blip r:embed="rId3">
            <a:extLst/>
          </a:blip>
          <a:stretch>
            <a:fillRect/>
          </a:stretch>
        </p:blipFill>
        <p:spPr>
          <a:xfrm>
            <a:off x="306558" y="5843243"/>
            <a:ext cx="7700742" cy="3593680"/>
          </a:xfrm>
          <a:prstGeom prst="rect">
            <a:avLst/>
          </a:prstGeom>
          <a:ln w="12700">
            <a:miter lim="400000"/>
          </a:ln>
        </p:spPr>
      </p:pic>
      <p:pic>
        <p:nvPicPr>
          <p:cNvPr id="272" name="5qubit-1.png" descr="5qubit-1.png"/>
          <p:cNvPicPr>
            <a:picLocks noChangeAspect="1"/>
          </p:cNvPicPr>
          <p:nvPr/>
        </p:nvPicPr>
        <p:blipFill>
          <a:blip r:embed="rId3">
            <a:extLst/>
          </a:blip>
          <a:stretch>
            <a:fillRect/>
          </a:stretch>
        </p:blipFill>
        <p:spPr>
          <a:xfrm>
            <a:off x="16329018" y="5778884"/>
            <a:ext cx="7700742" cy="359368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72"/>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71"/>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68"/>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69"/>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67"/>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2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 grpId="3"/>
      <p:bldP build="whole" bldLvl="1" animBg="1" rev="0" advAuto="0" spid="269" grpId="6"/>
      <p:bldP build="whole" bldLvl="1" animBg="1" rev="0" advAuto="0" spid="270" grpId="8"/>
      <p:bldP build="whole" bldLvl="1" animBg="1" rev="0" advAuto="0" spid="266" grpId="2"/>
      <p:bldP build="whole" bldLvl="1" animBg="1" rev="0" advAuto="0" spid="267" grpId="7"/>
      <p:bldP build="whole" bldLvl="1" animBg="1" rev="0" advAuto="0" spid="271" grpId="4"/>
      <p:bldP build="whole" bldLvl="1" animBg="1" rev="0" advAuto="0" spid="265" grpId="1"/>
      <p:bldP build="whole" bldLvl="1" animBg="1" rev="0" advAuto="0" spid="268" grpId="5"/>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69"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70"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71" name="Routing via Matchings"/>
          <p:cNvSpPr/>
          <p:nvPr/>
        </p:nvSpPr>
        <p:spPr>
          <a:xfrm>
            <a:off x="5769560" y="5823937"/>
            <a:ext cx="13456326" cy="18071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2200"/>
              </a:lnSpc>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Routing via Matchings</a:t>
            </a:r>
          </a:p>
        </p:txBody>
      </p:sp>
      <p:sp>
        <p:nvSpPr>
          <p:cNvPr id="672" name="4 . 1"/>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4 . 1</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7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675" name="picture-1.jpeg" descr="picture-1.jpeg"/>
          <p:cNvPicPr>
            <a:picLocks noChangeAspect="0"/>
          </p:cNvPicPr>
          <p:nvPr/>
        </p:nvPicPr>
        <p:blipFill>
          <a:blip r:embed="rId2">
            <a:extLst/>
          </a:blip>
          <a:stretch>
            <a:fillRect/>
          </a:stretch>
        </p:blipFill>
        <p:spPr>
          <a:xfrm>
            <a:off x="6297214" y="6961127"/>
            <a:ext cx="11797823" cy="3238215"/>
          </a:xfrm>
          <a:prstGeom prst="rect">
            <a:avLst/>
          </a:prstGeom>
          <a:ln w="12700">
            <a:miter lim="400000"/>
          </a:ln>
        </p:spPr>
      </p:pic>
      <p:sp>
        <p:nvSpPr>
          <p:cNvPr id="676"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77" name="Intuitive Definition of Routing via Matchings"/>
          <p:cNvSpPr/>
          <p:nvPr/>
        </p:nvSpPr>
        <p:spPr>
          <a:xfrm>
            <a:off x="4026688" y="2259272"/>
            <a:ext cx="16926695" cy="11564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7800"/>
              </a:lnSpc>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Intuitive Definition of Routing via Matchings</a:t>
            </a:r>
          </a:p>
        </p:txBody>
      </p:sp>
      <p:sp>
        <p:nvSpPr>
          <p:cNvPr id="678" name="For graph G = (V , E ) and vertex unique destinations π : V ↔ V"/>
          <p:cNvSpPr/>
          <p:nvPr/>
        </p:nvSpPr>
        <p:spPr>
          <a:xfrm>
            <a:off x="5033745" y="3608700"/>
            <a:ext cx="1419747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For graph </a:t>
            </a:r>
            <a:r>
              <a:rPr i="1" sz="4000">
                <a:solidFill>
                  <a:srgbClr val="FEFEFE"/>
                </a:solidFill>
                <a:latin typeface="Times New Roman"/>
                <a:ea typeface="Times New Roman"/>
                <a:cs typeface="Times New Roman"/>
                <a:sym typeface="Times New Roman"/>
              </a:rPr>
              <a:t>G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E </a:t>
            </a:r>
            <a:r>
              <a:rPr sz="4000">
                <a:solidFill>
                  <a:srgbClr val="FEFEFE"/>
                </a:solidFill>
                <a:latin typeface="Times New Roman"/>
                <a:ea typeface="Times New Roman"/>
                <a:cs typeface="Times New Roman"/>
                <a:sym typeface="Times New Roman"/>
              </a:rPr>
              <a:t>) and vertex unique destinations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p>
        </p:txBody>
      </p:sp>
      <p:sp>
        <p:nvSpPr>
          <p:cNvPr id="679" name="(bijection), find minimum k such that we can implement π within k"/>
          <p:cNvSpPr/>
          <p:nvPr/>
        </p:nvSpPr>
        <p:spPr>
          <a:xfrm>
            <a:off x="4670470" y="4343296"/>
            <a:ext cx="15027393"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(bijection), find minimum </a:t>
            </a:r>
            <a:r>
              <a:rPr i="1" sz="4000">
                <a:solidFill>
                  <a:srgbClr val="FEFEFE"/>
                </a:solidFill>
                <a:latin typeface="Times New Roman"/>
                <a:ea typeface="Times New Roman"/>
                <a:cs typeface="Times New Roman"/>
                <a:sym typeface="Times New Roman"/>
              </a:rPr>
              <a:t>k </a:t>
            </a:r>
            <a:r>
              <a:rPr sz="4000">
                <a:solidFill>
                  <a:srgbClr val="FEFEFE"/>
                </a:solidFill>
                <a:latin typeface="Times New Roman"/>
                <a:ea typeface="Times New Roman"/>
                <a:cs typeface="Times New Roman"/>
                <a:sym typeface="Times New Roman"/>
              </a:rPr>
              <a:t>such that we can implement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within </a:t>
            </a:r>
            <a:r>
              <a:rPr i="1" sz="4000">
                <a:solidFill>
                  <a:srgbClr val="FEFEFE"/>
                </a:solidFill>
                <a:latin typeface="Times New Roman"/>
                <a:ea typeface="Times New Roman"/>
                <a:cs typeface="Times New Roman"/>
                <a:sym typeface="Times New Roman"/>
              </a:rPr>
              <a:t>k</a:t>
            </a:r>
          </a:p>
        </p:txBody>
      </p:sp>
      <p:sp>
        <p:nvSpPr>
          <p:cNvPr id="680" name="parallel sets of SWAPs."/>
          <p:cNvSpPr/>
          <p:nvPr/>
        </p:nvSpPr>
        <p:spPr>
          <a:xfrm>
            <a:off x="9665282" y="5077893"/>
            <a:ext cx="5278066"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parallel sets of SWAPs.</a:t>
            </a:r>
          </a:p>
        </p:txBody>
      </p:sp>
      <p:sp>
        <p:nvSpPr>
          <p:cNvPr id="681" name="Each vertex v ∈ V has a token (or “packet”) that is routed to π (v ) ."/>
          <p:cNvSpPr/>
          <p:nvPr/>
        </p:nvSpPr>
        <p:spPr>
          <a:xfrm>
            <a:off x="4790487" y="6031585"/>
            <a:ext cx="14804206"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Each vertex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has a token (or “packet”) that is routed to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 .</a:t>
            </a:r>
          </a:p>
        </p:txBody>
      </p:sp>
      <p:sp>
        <p:nvSpPr>
          <p:cNvPr id="682" name="Routing number [Alon 1994]:…"/>
          <p:cNvSpPr/>
          <p:nvPr/>
        </p:nvSpPr>
        <p:spPr>
          <a:xfrm>
            <a:off x="9071025" y="7348252"/>
            <a:ext cx="6616819" cy="13728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Routing number [Alon 1994]:</a:t>
            </a:r>
          </a:p>
          <a:p>
            <a:pPr algn="l" defTabSz="790646">
              <a:lnSpc>
                <a:spcPts val="400"/>
              </a:lnSpc>
              <a:defRPr b="0" sz="5600">
                <a:latin typeface="Gill Sans"/>
                <a:ea typeface="Gill Sans"/>
                <a:cs typeface="Gill Sans"/>
                <a:sym typeface="Gill Sans"/>
              </a:defRPr>
            </a:pPr>
          </a:p>
          <a:p>
            <a:pPr algn="l" defTabSz="618766">
              <a:lnSpc>
                <a:spcPts val="4900"/>
              </a:lnSpc>
              <a:tabLst>
                <a:tab pos="1701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rt(</a:t>
            </a:r>
            <a:r>
              <a:rPr i="1" sz="4000">
                <a:solidFill>
                  <a:srgbClr val="FEFEFE"/>
                </a:solidFill>
                <a:latin typeface="Times New Roman"/>
                <a:ea typeface="Times New Roman"/>
                <a:cs typeface="Times New Roman"/>
                <a:sym typeface="Times New Roman"/>
              </a:rPr>
              <a:t>G</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 := </a:t>
            </a:r>
            <a:r>
              <a:rPr i="1" sz="4000">
                <a:solidFill>
                  <a:srgbClr val="FEFEFE"/>
                </a:solidFill>
                <a:latin typeface="Times New Roman"/>
                <a:ea typeface="Times New Roman"/>
                <a:cs typeface="Times New Roman"/>
                <a:sym typeface="Times New Roman"/>
              </a:rPr>
              <a:t>k </a:t>
            </a:r>
            <a:r>
              <a:rPr sz="4000">
                <a:solidFill>
                  <a:srgbClr val="FEFEFE"/>
                </a:solidFill>
                <a:latin typeface="Times New Roman"/>
                <a:ea typeface="Times New Roman"/>
                <a:cs typeface="Times New Roman"/>
                <a:sym typeface="Times New Roman"/>
              </a:rPr>
              <a:t>,</a:t>
            </a:r>
          </a:p>
        </p:txBody>
      </p:sp>
      <p:sp>
        <p:nvSpPr>
          <p:cNvPr id="683" name="rt(G) := max  rt(G, π ) .…"/>
          <p:cNvSpPr/>
          <p:nvPr/>
        </p:nvSpPr>
        <p:spPr>
          <a:xfrm>
            <a:off x="4236718" y="8765916"/>
            <a:ext cx="14463455" cy="2336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5219700" algn="l"/>
                <a:tab pos="73660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rt(</a:t>
            </a:r>
            <a:r>
              <a:rPr i="1" sz="4000">
                <a:solidFill>
                  <a:srgbClr val="FEFEFE"/>
                </a:solidFill>
                <a:latin typeface="Times New Roman"/>
                <a:ea typeface="Times New Roman"/>
                <a:cs typeface="Times New Roman"/>
                <a:sym typeface="Times New Roman"/>
              </a:rPr>
              <a:t>G</a:t>
            </a:r>
            <a:r>
              <a:rPr sz="4000">
                <a:solidFill>
                  <a:srgbClr val="FEFEFE"/>
                </a:solidFill>
                <a:latin typeface="Times New Roman"/>
                <a:ea typeface="Times New Roman"/>
                <a:cs typeface="Times New Roman"/>
                <a:sym typeface="Times New Roman"/>
              </a:rPr>
              <a:t>) :=	max  rt(</a:t>
            </a:r>
            <a:r>
              <a:rPr i="1" sz="4000">
                <a:solidFill>
                  <a:srgbClr val="FEFEFE"/>
                </a:solidFill>
                <a:latin typeface="Times New Roman"/>
                <a:ea typeface="Times New Roman"/>
                <a:cs typeface="Times New Roman"/>
                <a:sym typeface="Times New Roman"/>
              </a:rPr>
              <a:t>G</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 .</a:t>
            </a:r>
          </a:p>
          <a:p>
            <a:pPr algn="l" defTabSz="618766">
              <a:lnSpc>
                <a:spcPts val="3100"/>
              </a:lnSpc>
              <a:tabLst>
                <a:tab pos="6972300" algn="l"/>
              </a:tabLst>
              <a:defRPr b="0" sz="5600">
                <a:latin typeface="Gill Sans"/>
                <a:ea typeface="Gill Sans"/>
                <a:cs typeface="Gill Sans"/>
                <a:sym typeface="Gill Sans"/>
              </a:defRPr>
            </a:pPr>
            <a:r>
              <a:rPr i="1" sz="2800">
                <a:solidFill>
                  <a:srgbClr val="FEFEFE"/>
                </a:solidFill>
                <a:latin typeface="Times New Roman"/>
                <a:ea typeface="Times New Roman"/>
                <a:cs typeface="Times New Roman"/>
                <a:sym typeface="Times New Roman"/>
              </a:rPr>
              <a:t>	</a:t>
            </a:r>
            <a:r>
              <a:rPr i="1" sz="2800">
                <a:solidFill>
                  <a:srgbClr val="FEFEFE"/>
                </a:solidFill>
                <a:latin typeface="Times New Roman"/>
                <a:ea typeface="Times New Roman"/>
                <a:cs typeface="Times New Roman"/>
                <a:sym typeface="Times New Roman"/>
              </a:rPr>
              <a:t>π</a:t>
            </a:r>
            <a:r>
              <a:rPr sz="2800">
                <a:solidFill>
                  <a:srgbClr val="FEFEFE"/>
                </a:solidFill>
                <a:latin typeface="Times New Roman"/>
                <a:ea typeface="Times New Roman"/>
                <a:cs typeface="Times New Roman"/>
                <a:sym typeface="Times New Roman"/>
              </a:rPr>
              <a:t>∈Sym(</a:t>
            </a:r>
            <a:r>
              <a:rPr i="1" sz="2800">
                <a:solidFill>
                  <a:srgbClr val="FEFEFE"/>
                </a:solidFill>
                <a:latin typeface="Times New Roman"/>
                <a:ea typeface="Times New Roman"/>
                <a:cs typeface="Times New Roman"/>
                <a:sym typeface="Times New Roman"/>
              </a:rPr>
              <a:t>V </a:t>
            </a:r>
            <a:r>
              <a:rPr sz="2800">
                <a:solidFill>
                  <a:srgbClr val="FEFEFE"/>
                </a:solidFill>
                <a:latin typeface="Times New Roman"/>
                <a:ea typeface="Times New Roman"/>
                <a:cs typeface="Times New Roman"/>
                <a:sym typeface="Times New Roman"/>
              </a:rPr>
              <a:t>)</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1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Interpretation: Worst case number of parallel SWAPs to route any</a:t>
            </a:r>
          </a:p>
        </p:txBody>
      </p:sp>
      <p:sp>
        <p:nvSpPr>
          <p:cNvPr id="684" name="π"/>
          <p:cNvSpPr/>
          <p:nvPr/>
        </p:nvSpPr>
        <p:spPr>
          <a:xfrm>
            <a:off x="18624683" y="10527820"/>
            <a:ext cx="406596"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π</a:t>
            </a:r>
          </a:p>
        </p:txBody>
      </p:sp>
      <p:sp>
        <p:nvSpPr>
          <p:cNvPr id="685" name="on"/>
          <p:cNvSpPr/>
          <p:nvPr/>
        </p:nvSpPr>
        <p:spPr>
          <a:xfrm>
            <a:off x="19056633" y="10402658"/>
            <a:ext cx="676778" cy="6768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on</a:t>
            </a:r>
          </a:p>
        </p:txBody>
      </p:sp>
      <p:sp>
        <p:nvSpPr>
          <p:cNvPr id="686" name="G"/>
          <p:cNvSpPr/>
          <p:nvPr/>
        </p:nvSpPr>
        <p:spPr>
          <a:xfrm>
            <a:off x="19722960" y="10527820"/>
            <a:ext cx="526353"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p>
        </p:txBody>
      </p:sp>
      <p:sp>
        <p:nvSpPr>
          <p:cNvPr id="687" name="4 . 2"/>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4 . 2</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689"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0" name="Line"/>
          <p:cNvSpPr/>
          <p:nvPr/>
        </p:nvSpPr>
        <p:spPr>
          <a:xfrm>
            <a:off x="14057582" y="8035376"/>
            <a:ext cx="6385331"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1" name="Line"/>
          <p:cNvSpPr/>
          <p:nvPr/>
        </p:nvSpPr>
        <p:spPr>
          <a:xfrm>
            <a:off x="7457402" y="8035376"/>
            <a:ext cx="6608775"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2" name="Line"/>
          <p:cNvSpPr/>
          <p:nvPr/>
        </p:nvSpPr>
        <p:spPr>
          <a:xfrm>
            <a:off x="3933868" y="8035376"/>
            <a:ext cx="3532128"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3" name="Line"/>
          <p:cNvSpPr/>
          <p:nvPr/>
        </p:nvSpPr>
        <p:spPr>
          <a:xfrm>
            <a:off x="14057582" y="6385330"/>
            <a:ext cx="6385331"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4" name="Line"/>
          <p:cNvSpPr/>
          <p:nvPr/>
        </p:nvSpPr>
        <p:spPr>
          <a:xfrm>
            <a:off x="7457402" y="6385330"/>
            <a:ext cx="6608775"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5" name="Line"/>
          <p:cNvSpPr/>
          <p:nvPr/>
        </p:nvSpPr>
        <p:spPr>
          <a:xfrm>
            <a:off x="3933868" y="6385330"/>
            <a:ext cx="3532128"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6" name="Line"/>
          <p:cNvSpPr/>
          <p:nvPr/>
        </p:nvSpPr>
        <p:spPr>
          <a:xfrm>
            <a:off x="14057582" y="5422804"/>
            <a:ext cx="6385331"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7" name="Line"/>
          <p:cNvSpPr/>
          <p:nvPr/>
        </p:nvSpPr>
        <p:spPr>
          <a:xfrm>
            <a:off x="7457402" y="5422804"/>
            <a:ext cx="6608775"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8" name="Line"/>
          <p:cNvSpPr/>
          <p:nvPr/>
        </p:nvSpPr>
        <p:spPr>
          <a:xfrm>
            <a:off x="3933868" y="5422804"/>
            <a:ext cx="3532128"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699"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00" name="Comparison Sorting to Routing"/>
          <p:cNvSpPr/>
          <p:nvPr/>
        </p:nvSpPr>
        <p:spPr>
          <a:xfrm>
            <a:off x="6437897" y="2491241"/>
            <a:ext cx="11912003" cy="11564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7800"/>
              </a:lnSpc>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Comparison Sorting to Routing</a:t>
            </a:r>
          </a:p>
        </p:txBody>
      </p:sp>
      <p:sp>
        <p:nvSpPr>
          <p:cNvPr id="701" name="Graph…"/>
          <p:cNvSpPr/>
          <p:nvPr/>
        </p:nvSpPr>
        <p:spPr>
          <a:xfrm>
            <a:off x="4215171" y="3938537"/>
            <a:ext cx="1776959" cy="13252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b="1" sz="4000">
                <a:solidFill>
                  <a:srgbClr val="FEFEFE"/>
                </a:solidFill>
                <a:latin typeface="Times New Roman"/>
                <a:ea typeface="Times New Roman"/>
                <a:cs typeface="Times New Roman"/>
                <a:sym typeface="Times New Roman"/>
              </a:rPr>
              <a:t> </a:t>
            </a:r>
            <a:r>
              <a:rPr b="1" sz="4000">
                <a:solidFill>
                  <a:srgbClr val="FEFEFE"/>
                </a:solidFill>
                <a:latin typeface="Times New Roman"/>
                <a:ea typeface="Times New Roman"/>
                <a:cs typeface="Times New Roman"/>
                <a:sym typeface="Times New Roman"/>
              </a:rPr>
              <a:t>Graph</a:t>
            </a:r>
          </a:p>
          <a:p>
            <a:pPr algn="l" defTabSz="790646">
              <a:lnSpc>
                <a:spcPts val="6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b="1" sz="4000">
                <a:solidFill>
                  <a:srgbClr val="FEFEFE"/>
                </a:solidFill>
                <a:latin typeface="Times New Roman"/>
                <a:ea typeface="Times New Roman"/>
                <a:cs typeface="Times New Roman"/>
                <a:sym typeface="Times New Roman"/>
              </a:rPr>
              <a:t> </a:t>
            </a:r>
            <a:r>
              <a:rPr b="1" sz="4000">
                <a:solidFill>
                  <a:srgbClr val="FEFEFE"/>
                </a:solidFill>
                <a:latin typeface="Times New Roman"/>
                <a:ea typeface="Times New Roman"/>
                <a:cs typeface="Times New Roman"/>
                <a:sym typeface="Times New Roman"/>
              </a:rPr>
              <a:t>family</a:t>
            </a:r>
          </a:p>
        </p:txBody>
      </p:sp>
      <p:sp>
        <p:nvSpPr>
          <p:cNvPr id="702" name="Sorting depth…"/>
          <p:cNvSpPr/>
          <p:nvPr/>
        </p:nvSpPr>
        <p:spPr>
          <a:xfrm>
            <a:off x="10481642" y="3938537"/>
            <a:ext cx="3442837" cy="13252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b="1" sz="4000">
                <a:solidFill>
                  <a:srgbClr val="FEFEFE"/>
                </a:solidFill>
                <a:latin typeface="Times New Roman"/>
                <a:ea typeface="Times New Roman"/>
                <a:cs typeface="Times New Roman"/>
                <a:sym typeface="Times New Roman"/>
              </a:rPr>
              <a:t> </a:t>
            </a:r>
            <a:r>
              <a:rPr b="1" sz="4000">
                <a:solidFill>
                  <a:srgbClr val="FEFEFE"/>
                </a:solidFill>
                <a:latin typeface="Times New Roman"/>
                <a:ea typeface="Times New Roman"/>
                <a:cs typeface="Times New Roman"/>
                <a:sym typeface="Times New Roman"/>
              </a:rPr>
              <a:t>Sorting depth</a:t>
            </a:r>
          </a:p>
          <a:p>
            <a:pPr algn="l" defTabSz="790646">
              <a:lnSpc>
                <a:spcPts val="6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b="1" sz="4000">
                <a:solidFill>
                  <a:srgbClr val="FEFEFE"/>
                </a:solidFill>
                <a:latin typeface="Times New Roman"/>
                <a:ea typeface="Times New Roman"/>
                <a:cs typeface="Times New Roman"/>
                <a:sym typeface="Times New Roman"/>
              </a:rPr>
              <a:t> </a:t>
            </a:r>
            <a:r>
              <a:rPr b="1" sz="4000">
                <a:solidFill>
                  <a:srgbClr val="FEFEFE"/>
                </a:solidFill>
                <a:latin typeface="Times New Roman"/>
                <a:ea typeface="Times New Roman"/>
                <a:cs typeface="Times New Roman"/>
                <a:sym typeface="Times New Roman"/>
              </a:rPr>
              <a:t>(comparators)</a:t>
            </a:r>
          </a:p>
        </p:txBody>
      </p:sp>
      <p:sp>
        <p:nvSpPr>
          <p:cNvPr id="703" name="Routing nr.…"/>
          <p:cNvSpPr/>
          <p:nvPr/>
        </p:nvSpPr>
        <p:spPr>
          <a:xfrm>
            <a:off x="16473231" y="3938537"/>
            <a:ext cx="3812431" cy="13252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1130300" algn="l"/>
              </a:tabLst>
              <a:defRPr b="0" sz="5600">
                <a:latin typeface="Gill Sans"/>
                <a:ea typeface="Gill Sans"/>
                <a:cs typeface="Gill Sans"/>
                <a:sym typeface="Gill Sans"/>
              </a:defRPr>
            </a:pPr>
            <a:r>
              <a:rPr b="1" sz="4000">
                <a:solidFill>
                  <a:srgbClr val="FEFEFE"/>
                </a:solidFill>
                <a:latin typeface="Times New Roman"/>
                <a:ea typeface="Times New Roman"/>
                <a:cs typeface="Times New Roman"/>
                <a:sym typeface="Times New Roman"/>
              </a:rPr>
              <a:t>	</a:t>
            </a:r>
            <a:r>
              <a:rPr b="1" sz="4000">
                <a:solidFill>
                  <a:srgbClr val="FEFEFE"/>
                </a:solidFill>
                <a:latin typeface="Times New Roman"/>
                <a:ea typeface="Times New Roman"/>
                <a:cs typeface="Times New Roman"/>
                <a:sym typeface="Times New Roman"/>
              </a:rPr>
              <a:t>Routing nr.</a:t>
            </a:r>
          </a:p>
          <a:p>
            <a:pPr algn="l" defTabSz="790646">
              <a:lnSpc>
                <a:spcPts val="6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b="1" sz="4000">
                <a:solidFill>
                  <a:srgbClr val="FEFEFE"/>
                </a:solidFill>
                <a:latin typeface="Times New Roman"/>
                <a:ea typeface="Times New Roman"/>
                <a:cs typeface="Times New Roman"/>
                <a:sym typeface="Times New Roman"/>
              </a:rPr>
              <a:t> </a:t>
            </a:r>
            <a:r>
              <a:rPr b="1" sz="4000">
                <a:solidFill>
                  <a:srgbClr val="FEFEFE"/>
                </a:solidFill>
                <a:latin typeface="Times New Roman"/>
                <a:ea typeface="Times New Roman"/>
                <a:cs typeface="Times New Roman"/>
                <a:sym typeface="Times New Roman"/>
              </a:rPr>
              <a:t>(transpositions)</a:t>
            </a:r>
          </a:p>
        </p:txBody>
      </p:sp>
      <p:sp>
        <p:nvSpPr>
          <p:cNvPr id="704" name="path (Pn ) n [Knuth 1998] n [Alon 1994]"/>
          <p:cNvSpPr/>
          <p:nvPr/>
        </p:nvSpPr>
        <p:spPr>
          <a:xfrm>
            <a:off x="4215171" y="5554739"/>
            <a:ext cx="1615636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3400"/>
              </a:lnSpc>
              <a:tabLst>
                <a:tab pos="6248400" algn="l"/>
                <a:tab pos="129794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path (</a:t>
            </a:r>
            <a:r>
              <a:rPr i="1" sz="4000">
                <a:solidFill>
                  <a:srgbClr val="FEFEFE"/>
                </a:solidFill>
                <a:latin typeface="Times New Roman"/>
                <a:ea typeface="Times New Roman"/>
                <a:cs typeface="Times New Roman"/>
                <a:sym typeface="Times New Roman"/>
              </a:rPr>
              <a:t>P</a:t>
            </a:r>
            <a:r>
              <a:rPr i="1" sz="2800">
                <a:solidFill>
                  <a:srgbClr val="FEFEFE"/>
                </a:solidFill>
                <a:latin typeface="Times New Roman"/>
                <a:ea typeface="Times New Roman"/>
                <a:cs typeface="Times New Roman"/>
                <a:sym typeface="Times New Roman"/>
              </a:rPr>
              <a:t>n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n </a:t>
            </a:r>
            <a:r>
              <a:rPr sz="4000">
                <a:solidFill>
                  <a:srgbClr val="FEFEFE"/>
                </a:solidFill>
                <a:latin typeface="Times New Roman"/>
                <a:ea typeface="Times New Roman"/>
                <a:cs typeface="Times New Roman"/>
                <a:sym typeface="Times New Roman"/>
              </a:rPr>
              <a:t>[Knuth 1998]	</a:t>
            </a:r>
            <a:r>
              <a:rPr i="1" sz="4000">
                <a:solidFill>
                  <a:srgbClr val="FEFEFE"/>
                </a:solidFill>
                <a:latin typeface="Times New Roman"/>
                <a:ea typeface="Times New Roman"/>
                <a:cs typeface="Times New Roman"/>
                <a:sym typeface="Times New Roman"/>
              </a:rPr>
              <a:t>n </a:t>
            </a:r>
            <a:r>
              <a:rPr sz="4000">
                <a:solidFill>
                  <a:srgbClr val="FEFEFE"/>
                </a:solidFill>
                <a:latin typeface="Times New Roman"/>
                <a:ea typeface="Times New Roman"/>
                <a:cs typeface="Times New Roman"/>
                <a:sym typeface="Times New Roman"/>
              </a:rPr>
              <a:t>[Alon 1994]</a:t>
            </a:r>
          </a:p>
        </p:txBody>
      </p:sp>
      <p:sp>
        <p:nvSpPr>
          <p:cNvPr id="705" name="complete…"/>
          <p:cNvSpPr/>
          <p:nvPr/>
        </p:nvSpPr>
        <p:spPr>
          <a:xfrm>
            <a:off x="4215171" y="6510923"/>
            <a:ext cx="2199135" cy="3467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complete</a:t>
            </a:r>
          </a:p>
          <a:p>
            <a:pPr algn="l" defTabSz="790646">
              <a:lnSpc>
                <a:spcPts val="500"/>
              </a:lnSpc>
              <a:defRPr b="0" sz="5600">
                <a:latin typeface="Gill Sans"/>
                <a:ea typeface="Gill Sans"/>
                <a:cs typeface="Gill Sans"/>
                <a:sym typeface="Gill Sans"/>
              </a:defRPr>
            </a:pPr>
          </a:p>
          <a:p>
            <a:pPr algn="l" defTabSz="618766">
              <a:lnSpc>
                <a:spcPts val="3400"/>
              </a:lnSpc>
              <a:tabLst>
                <a:tab pos="6248400" algn="l"/>
                <a:tab pos="129794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K </a:t>
            </a:r>
            <a:r>
              <a:rPr i="1" sz="2800">
                <a:solidFill>
                  <a:srgbClr val="FEFEFE"/>
                </a:solidFill>
                <a:latin typeface="Times New Roman"/>
                <a:ea typeface="Times New Roman"/>
                <a:cs typeface="Times New Roman"/>
                <a:sym typeface="Times New Roman"/>
              </a:rPr>
              <a:t>n </a:t>
            </a:r>
            <a:r>
              <a:rPr sz="4000">
                <a:solidFill>
                  <a:srgbClr val="FEFEFE"/>
                </a:solidFill>
                <a:latin typeface="Times New Roman"/>
                <a:ea typeface="Times New Roman"/>
                <a:cs typeface="Times New Roman"/>
                <a:sym typeface="Times New Roman"/>
              </a:rPr>
              <a:t>)</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0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 (see</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paper)</a:t>
            </a:r>
          </a:p>
        </p:txBody>
      </p:sp>
      <p:sp>
        <p:nvSpPr>
          <p:cNvPr id="706" name="Θ(log n)"/>
          <p:cNvSpPr/>
          <p:nvPr/>
        </p:nvSpPr>
        <p:spPr>
          <a:xfrm>
            <a:off x="9393420" y="6508431"/>
            <a:ext cx="1984850"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Θ(log </a:t>
            </a:r>
            <a:r>
              <a:rPr i="1" sz="4000">
                <a:solidFill>
                  <a:srgbClr val="FEFEFE"/>
                </a:solidFill>
                <a:latin typeface="Times New Roman"/>
                <a:ea typeface="Times New Roman"/>
                <a:cs typeface="Times New Roman"/>
                <a:sym typeface="Times New Roman"/>
              </a:rPr>
              <a:t>n</a:t>
            </a:r>
            <a:r>
              <a:rPr sz="4000">
                <a:solidFill>
                  <a:srgbClr val="FEFEFE"/>
                </a:solidFill>
                <a:latin typeface="Times New Roman"/>
                <a:ea typeface="Times New Roman"/>
                <a:cs typeface="Times New Roman"/>
                <a:sym typeface="Times New Roman"/>
              </a:rPr>
              <a:t>)</a:t>
            </a:r>
          </a:p>
        </p:txBody>
      </p:sp>
      <p:sp>
        <p:nvSpPr>
          <p:cNvPr id="707" name="[Ajtai1983]…"/>
          <p:cNvSpPr/>
          <p:nvPr/>
        </p:nvSpPr>
        <p:spPr>
          <a:xfrm>
            <a:off x="11377135" y="6508431"/>
            <a:ext cx="2707383" cy="2603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[Ajtai1983]</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100"/>
              </a:lnSpc>
              <a:defRPr b="0" sz="5600">
                <a:latin typeface="Gill Sans"/>
                <a:ea typeface="Gill Sans"/>
                <a:cs typeface="Gill Sans"/>
                <a:sym typeface="Gill Sans"/>
              </a:defRPr>
            </a:pPr>
          </a:p>
          <a:p>
            <a:pPr algn="l" defTabSz="618766">
              <a:lnSpc>
                <a:spcPts val="4900"/>
              </a:lnSpc>
              <a:tabLst>
                <a:tab pos="1866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p>
        </p:txBody>
      </p:sp>
      <p:sp>
        <p:nvSpPr>
          <p:cNvPr id="708" name="2"/>
          <p:cNvSpPr/>
          <p:nvPr/>
        </p:nvSpPr>
        <p:spPr>
          <a:xfrm>
            <a:off x="17273072" y="6502621"/>
            <a:ext cx="406067"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b="1" sz="4000">
                <a:solidFill>
                  <a:srgbClr val="FEFEFE"/>
                </a:solidFill>
                <a:latin typeface="Times New Roman"/>
                <a:ea typeface="Times New Roman"/>
                <a:cs typeface="Times New Roman"/>
                <a:sym typeface="Times New Roman"/>
              </a:rPr>
              <a:t> </a:t>
            </a:r>
            <a:r>
              <a:rPr b="1" sz="4000">
                <a:solidFill>
                  <a:srgbClr val="FEFEFE"/>
                </a:solidFill>
                <a:latin typeface="Times New Roman"/>
                <a:ea typeface="Times New Roman"/>
                <a:cs typeface="Times New Roman"/>
                <a:sym typeface="Times New Roman"/>
              </a:rPr>
              <a:t>2</a:t>
            </a:r>
          </a:p>
        </p:txBody>
      </p:sp>
      <p:sp>
        <p:nvSpPr>
          <p:cNvPr id="709" name="[Alon1994]…"/>
          <p:cNvSpPr/>
          <p:nvPr/>
        </p:nvSpPr>
        <p:spPr>
          <a:xfrm>
            <a:off x="17661539" y="6502621"/>
            <a:ext cx="2736156" cy="26077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b="1" sz="4000">
                <a:solidFill>
                  <a:srgbClr val="FEFEFE"/>
                </a:solidFill>
                <a:latin typeface="Times New Roman"/>
                <a:ea typeface="Times New Roman"/>
                <a:cs typeface="Times New Roman"/>
                <a:sym typeface="Times New Roman"/>
              </a:rPr>
              <a:t> </a:t>
            </a:r>
            <a:r>
              <a:rPr b="1" sz="4000">
                <a:solidFill>
                  <a:srgbClr val="FEFEFE"/>
                </a:solidFill>
                <a:latin typeface="Times New Roman"/>
                <a:ea typeface="Times New Roman"/>
                <a:cs typeface="Times New Roman"/>
                <a:sym typeface="Times New Roman"/>
              </a:rPr>
              <a:t>[Alon1994]</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100"/>
              </a:lnSpc>
              <a:defRPr b="0" sz="5600">
                <a:latin typeface="Gill Sans"/>
                <a:ea typeface="Gill Sans"/>
                <a:cs typeface="Gill Sans"/>
                <a:sym typeface="Gill Sans"/>
              </a:defRPr>
            </a:pPr>
          </a:p>
          <a:p>
            <a:pPr algn="l" defTabSz="618766">
              <a:lnSpc>
                <a:spcPts val="4900"/>
              </a:lnSpc>
              <a:tabLst>
                <a:tab pos="1955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p>
        </p:txBody>
      </p:sp>
      <p:sp>
        <p:nvSpPr>
          <p:cNvPr id="710" name="We can do much better than sorting networks!"/>
          <p:cNvSpPr/>
          <p:nvPr/>
        </p:nvSpPr>
        <p:spPr>
          <a:xfrm>
            <a:off x="6979198" y="10220104"/>
            <a:ext cx="10427545"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can do much better than sorting networks!</a:t>
            </a:r>
          </a:p>
        </p:txBody>
      </p:sp>
      <p:sp>
        <p:nvSpPr>
          <p:cNvPr id="711" name="4 . 3"/>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4 . 3</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13"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14"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15" name="Token Swapping…"/>
          <p:cNvSpPr/>
          <p:nvPr/>
        </p:nvSpPr>
        <p:spPr>
          <a:xfrm>
            <a:off x="4462655" y="4720830"/>
            <a:ext cx="15460355" cy="3009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46609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Token Swapping</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Routing via matchings minimizes the number of parallel SWAP steps.</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1828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Token swapping minizes the total number of SWAPs.</a:t>
            </a:r>
          </a:p>
        </p:txBody>
      </p:sp>
      <p:sp>
        <p:nvSpPr>
          <p:cNvPr id="716" name="4 . 4"/>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4 . 4</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18"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19"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20" name="Token Swapping…"/>
          <p:cNvSpPr/>
          <p:nvPr/>
        </p:nvSpPr>
        <p:spPr>
          <a:xfrm>
            <a:off x="4462655" y="4720813"/>
            <a:ext cx="15460355" cy="396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46609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Token Swapping</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Routing via matchings minimizes the number of parallel SWAP steps.</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1828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Token swapping minizes the total number of SWAPs.</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3797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Use this to optimize for circuit size!</a:t>
            </a:r>
          </a:p>
        </p:txBody>
      </p:sp>
      <p:sp>
        <p:nvSpPr>
          <p:cNvPr id="721" name="4 . 4"/>
          <p:cNvSpPr/>
          <p:nvPr/>
        </p:nvSpPr>
        <p:spPr>
          <a:xfrm>
            <a:off x="20273714" y="13343004"/>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4 . 4</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23"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24"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25" name="Partial Routing via…"/>
          <p:cNvSpPr/>
          <p:nvPr/>
        </p:nvSpPr>
        <p:spPr>
          <a:xfrm>
            <a:off x="6814262" y="5915583"/>
            <a:ext cx="11356023" cy="3225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2200"/>
              </a:lnSpc>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Partial Routing via</a:t>
            </a:r>
          </a:p>
          <a:p>
            <a:pPr algn="l" defTabSz="790646">
              <a:lnSpc>
                <a:spcPts val="900"/>
              </a:lnSpc>
              <a:defRPr b="0" sz="5600">
                <a:solidFill>
                  <a:srgbClr val="FFFFFF"/>
                </a:solidFill>
                <a:latin typeface="Gill Sans"/>
                <a:ea typeface="Gill Sans"/>
                <a:cs typeface="Gill Sans"/>
                <a:sym typeface="Gill Sans"/>
              </a:defRPr>
            </a:pPr>
          </a:p>
          <a:p>
            <a:pPr algn="l" defTabSz="618766">
              <a:lnSpc>
                <a:spcPts val="12200"/>
              </a:lnSpc>
              <a:tabLst>
                <a:tab pos="2387600" algn="l"/>
              </a:tabLst>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Matchings</a:t>
            </a:r>
          </a:p>
        </p:txBody>
      </p:sp>
      <p:sp>
        <p:nvSpPr>
          <p:cNvPr id="726" name="5 . 1"/>
          <p:cNvSpPr/>
          <p:nvPr/>
        </p:nvSpPr>
        <p:spPr>
          <a:xfrm>
            <a:off x="20273714" y="13343038"/>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28"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29"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30" name="Motivation…"/>
          <p:cNvSpPr/>
          <p:nvPr/>
        </p:nvSpPr>
        <p:spPr>
          <a:xfrm>
            <a:off x="4472322" y="4849688"/>
            <a:ext cx="15440642" cy="27462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57023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Motivation</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frequently wish to move only a few qubits (those involved in two-</a:t>
            </a:r>
          </a:p>
          <a:p>
            <a:pPr algn="l" defTabSz="790646">
              <a:lnSpc>
                <a:spcPts val="500"/>
              </a:lnSpc>
              <a:defRPr b="0" sz="5600">
                <a:latin typeface="Gill Sans"/>
                <a:ea typeface="Gill Sans"/>
                <a:cs typeface="Gill Sans"/>
                <a:sym typeface="Gill Sans"/>
              </a:defRPr>
            </a:pPr>
          </a:p>
          <a:p>
            <a:pPr algn="l" defTabSz="618766">
              <a:lnSpc>
                <a:spcPts val="4900"/>
              </a:lnSpc>
              <a:tabLst>
                <a:tab pos="62992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qubit gates).</a:t>
            </a:r>
          </a:p>
        </p:txBody>
      </p:sp>
      <p:sp>
        <p:nvSpPr>
          <p:cNvPr id="731" name="⟹ Allow vertices to have undefined destinations."/>
          <p:cNvSpPr/>
          <p:nvPr/>
        </p:nvSpPr>
        <p:spPr>
          <a:xfrm>
            <a:off x="6562750" y="7848748"/>
            <a:ext cx="11413483" cy="7292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 Allow vertices to have undefined destinations.</a:t>
            </a:r>
          </a:p>
        </p:txBody>
      </p:sp>
      <p:sp>
        <p:nvSpPr>
          <p:cNvPr id="732" name="5 . 2"/>
          <p:cNvSpPr/>
          <p:nvPr/>
        </p:nvSpPr>
        <p:spPr>
          <a:xfrm>
            <a:off x="20273714" y="13343004"/>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5 . 2</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3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35"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36" name="Partial Routing…"/>
          <p:cNvSpPr/>
          <p:nvPr/>
        </p:nvSpPr>
        <p:spPr>
          <a:xfrm>
            <a:off x="4723230" y="4334204"/>
            <a:ext cx="14939371" cy="20503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46609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Partial Routing</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extend routing via matchings, token swapping, and the routing</a:t>
            </a:r>
          </a:p>
        </p:txBody>
      </p:sp>
      <p:sp>
        <p:nvSpPr>
          <p:cNvPr id="737" name="number to support a partially defined destination map π ."/>
          <p:cNvSpPr/>
          <p:nvPr/>
        </p:nvSpPr>
        <p:spPr>
          <a:xfrm>
            <a:off x="5751633" y="6379573"/>
            <a:ext cx="12882126" cy="70092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number to support a partially defined destination map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a:t>
            </a:r>
          </a:p>
        </p:txBody>
      </p:sp>
      <p:sp>
        <p:nvSpPr>
          <p:cNvPr id="738" name="We call these partial routing via matchings and partial token swapping."/>
          <p:cNvSpPr/>
          <p:nvPr/>
        </p:nvSpPr>
        <p:spPr>
          <a:xfrm>
            <a:off x="4292094" y="7371920"/>
            <a:ext cx="15801195"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call these partial routing via matchings and partial token swapping.</a:t>
            </a:r>
          </a:p>
        </p:txBody>
      </p:sp>
      <p:sp>
        <p:nvSpPr>
          <p:cNvPr id="739" name="The destination is unconstrained for v ∈/ domain(π ) ."/>
          <p:cNvSpPr/>
          <p:nvPr/>
        </p:nvSpPr>
        <p:spPr>
          <a:xfrm>
            <a:off x="6268956" y="8325611"/>
            <a:ext cx="1184748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destination is unconstrained for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 domain(</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 .</a:t>
            </a:r>
          </a:p>
        </p:txBody>
      </p:sp>
      <p:sp>
        <p:nvSpPr>
          <p:cNvPr id="740" name="5 . 3"/>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5 . 3</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42"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43"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44" name="Base Cases…"/>
          <p:cNvSpPr/>
          <p:nvPr/>
        </p:nvSpPr>
        <p:spPr>
          <a:xfrm>
            <a:off x="5325127" y="4927000"/>
            <a:ext cx="13738775" cy="20503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48133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Base Cases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Extended [Alon 1994] results to partially defined destinations</a:t>
            </a:r>
          </a:p>
        </p:txBody>
      </p:sp>
      <p:sp>
        <p:nvSpPr>
          <p:cNvPr id="745" name="Path: rt(Pn ) ≤ n…"/>
          <p:cNvSpPr/>
          <p:nvPr/>
        </p:nvSpPr>
        <p:spPr>
          <a:xfrm>
            <a:off x="9371883" y="7230136"/>
            <a:ext cx="3879309" cy="154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Path: rt(</a:t>
            </a:r>
            <a:r>
              <a:rPr i="1" sz="4000">
                <a:solidFill>
                  <a:srgbClr val="FEFEFE"/>
                </a:solidFill>
                <a:latin typeface="Times New Roman"/>
                <a:ea typeface="Times New Roman"/>
                <a:cs typeface="Times New Roman"/>
                <a:sym typeface="Times New Roman"/>
              </a:rPr>
              <a:t>P</a:t>
            </a:r>
            <a:r>
              <a:rPr i="1" sz="2800">
                <a:solidFill>
                  <a:srgbClr val="FEFEFE"/>
                </a:solidFill>
                <a:latin typeface="Times New Roman"/>
                <a:ea typeface="Times New Roman"/>
                <a:cs typeface="Times New Roman"/>
                <a:sym typeface="Times New Roman"/>
              </a:rPr>
              <a:t>n </a:t>
            </a:r>
            <a:r>
              <a:rPr sz="4000">
                <a:solidFill>
                  <a:srgbClr val="FEFEFE"/>
                </a:solidFill>
                <a:latin typeface="Times New Roman"/>
                <a:ea typeface="Times New Roman"/>
                <a:cs typeface="Times New Roman"/>
                <a:sym typeface="Times New Roman"/>
              </a:rPr>
              <a:t>) ≤ </a:t>
            </a:r>
            <a:r>
              <a:rPr i="1" sz="4000">
                <a:solidFill>
                  <a:srgbClr val="FEFEFE"/>
                </a:solidFill>
                <a:latin typeface="Times New Roman"/>
                <a:ea typeface="Times New Roman"/>
                <a:cs typeface="Times New Roman"/>
                <a:sym typeface="Times New Roman"/>
              </a:rPr>
              <a:t>n</a:t>
            </a:r>
          </a:p>
          <a:p>
            <a:pPr algn="l" defTabSz="790646">
              <a:lnSpc>
                <a:spcPts val="1300"/>
              </a:lnSpc>
              <a:defRPr b="0" sz="5600">
                <a:latin typeface="Gill Sans"/>
                <a:ea typeface="Gill Sans"/>
                <a:cs typeface="Gill Sans"/>
                <a:sym typeface="Gill Sans"/>
              </a:defRPr>
            </a:pPr>
          </a:p>
          <a:p>
            <a:pPr algn="l" defTabSz="790646">
              <a:lnSpc>
                <a:spcPts val="10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Complete Graph:</a:t>
            </a:r>
          </a:p>
        </p:txBody>
      </p:sp>
      <p:sp>
        <p:nvSpPr>
          <p:cNvPr id="746" name="rt(K n ) = 2"/>
          <p:cNvSpPr/>
          <p:nvPr/>
        </p:nvSpPr>
        <p:spPr>
          <a:xfrm>
            <a:off x="13299833" y="7964733"/>
            <a:ext cx="2453515"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rt(</a:t>
            </a:r>
            <a:r>
              <a:rPr i="1" sz="4000">
                <a:solidFill>
                  <a:srgbClr val="FEFEFE"/>
                </a:solidFill>
                <a:latin typeface="Times New Roman"/>
                <a:ea typeface="Times New Roman"/>
                <a:cs typeface="Times New Roman"/>
                <a:sym typeface="Times New Roman"/>
              </a:rPr>
              <a:t>K </a:t>
            </a:r>
            <a:r>
              <a:rPr i="1" sz="2800">
                <a:solidFill>
                  <a:srgbClr val="FEFEFE"/>
                </a:solidFill>
                <a:latin typeface="Times New Roman"/>
                <a:ea typeface="Times New Roman"/>
                <a:cs typeface="Times New Roman"/>
                <a:sym typeface="Times New Roman"/>
              </a:rPr>
              <a:t>n </a:t>
            </a:r>
            <a:r>
              <a:rPr sz="4000">
                <a:solidFill>
                  <a:srgbClr val="FEFEFE"/>
                </a:solidFill>
                <a:latin typeface="Times New Roman"/>
                <a:ea typeface="Times New Roman"/>
                <a:cs typeface="Times New Roman"/>
                <a:sym typeface="Times New Roman"/>
              </a:rPr>
              <a:t>) = 2</a:t>
            </a:r>
          </a:p>
        </p:txBody>
      </p:sp>
      <p:sp>
        <p:nvSpPr>
          <p:cNvPr id="747" name="5 . 4"/>
          <p:cNvSpPr/>
          <p:nvPr/>
        </p:nvSpPr>
        <p:spPr>
          <a:xfrm>
            <a:off x="20273714" y="13343004"/>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5 . 4</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49"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50"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51" name="Hierarchical Product…"/>
          <p:cNvSpPr/>
          <p:nvPr/>
        </p:nvSpPr>
        <p:spPr>
          <a:xfrm>
            <a:off x="3955403" y="3676919"/>
            <a:ext cx="16475511" cy="36999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44069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Hierarchical Product</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provide a routing algorithm for a quite general graph family called the</a:t>
            </a:r>
          </a:p>
          <a:p>
            <a:pPr algn="l" defTabSz="790646">
              <a:lnSpc>
                <a:spcPts val="500"/>
              </a:lnSpc>
              <a:defRPr b="0" sz="5600">
                <a:latin typeface="Gill Sans"/>
                <a:ea typeface="Gill Sans"/>
                <a:cs typeface="Gill Sans"/>
                <a:sym typeface="Gill Sans"/>
              </a:defRPr>
            </a:pPr>
          </a:p>
          <a:p>
            <a:pPr algn="l" defTabSz="618766">
              <a:lnSpc>
                <a:spcPts val="4900"/>
              </a:lnSpc>
              <a:tabLst>
                <a:tab pos="2705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(generalized) hierarchical product [Barriere 2009].</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36068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Special cases of the hierarchical product:</a:t>
            </a:r>
          </a:p>
        </p:txBody>
      </p:sp>
      <p:sp>
        <p:nvSpPr>
          <p:cNvPr id="752" name="Cartesian Product: G1 × G2 =…"/>
          <p:cNvSpPr/>
          <p:nvPr/>
        </p:nvSpPr>
        <p:spPr>
          <a:xfrm>
            <a:off x="7340644" y="7629670"/>
            <a:ext cx="6684196" cy="1549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Cartesian Product: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a:t>
            </a:r>
          </a:p>
          <a:p>
            <a:pPr algn="l" defTabSz="790646">
              <a:lnSpc>
                <a:spcPts val="1300"/>
              </a:lnSpc>
              <a:defRPr b="0" sz="5600">
                <a:latin typeface="Gill Sans"/>
                <a:ea typeface="Gill Sans"/>
                <a:cs typeface="Gill Sans"/>
                <a:sym typeface="Gill Sans"/>
              </a:defRPr>
            </a:pPr>
          </a:p>
          <a:p>
            <a:pPr algn="l" defTabSz="790646">
              <a:lnSpc>
                <a:spcPts val="1000"/>
              </a:lnSpc>
              <a:defRPr b="0" sz="5600">
                <a:latin typeface="Gill Sans"/>
                <a:ea typeface="Gill Sans"/>
                <a:cs typeface="Gill Sans"/>
                <a:sym typeface="Gill Sans"/>
              </a:defRPr>
            </a:pPr>
          </a:p>
          <a:p>
            <a:pPr algn="l" defTabSz="790646">
              <a:lnSpc>
                <a:spcPts val="2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Rooted product: Π </a:t>
            </a:r>
            <a:r>
              <a:rPr i="1" sz="2800">
                <a:solidFill>
                  <a:srgbClr val="FEFEFE"/>
                </a:solidFill>
                <a:latin typeface="Times New Roman"/>
                <a:ea typeface="Times New Roman"/>
                <a:cs typeface="Times New Roman"/>
                <a:sym typeface="Times New Roman"/>
              </a:rPr>
              <a:t>e </a:t>
            </a:r>
            <a:r>
              <a:rPr i="1" sz="2000">
                <a:solidFill>
                  <a:srgbClr val="FEFEFE"/>
                </a:solidFill>
                <a:latin typeface="Times New Roman"/>
                <a:ea typeface="Times New Roman"/>
                <a:cs typeface="Times New Roman"/>
                <a:sym typeface="Times New Roman"/>
              </a:rPr>
              <a:t>i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a:t>
            </a:r>
          </a:p>
        </p:txBody>
      </p:sp>
      <p:sp>
        <p:nvSpPr>
          <p:cNvPr id="753" name="Π 1 (G1 , G2 )"/>
          <p:cNvSpPr/>
          <p:nvPr/>
        </p:nvSpPr>
        <p:spPr>
          <a:xfrm>
            <a:off x="14033227" y="7629670"/>
            <a:ext cx="2925805" cy="81280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Π </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a:t>
            </a:r>
          </a:p>
        </p:txBody>
      </p:sp>
      <p:sp>
        <p:nvSpPr>
          <p:cNvPr id="754" name="Modular quantum architecture: Π e 1 (K n1 , K n2 )"/>
          <p:cNvSpPr/>
          <p:nvPr/>
        </p:nvSpPr>
        <p:spPr>
          <a:xfrm>
            <a:off x="7340644" y="9098881"/>
            <a:ext cx="10396505" cy="7499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2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Modular quantum architecture: Π </a:t>
            </a:r>
            <a:r>
              <a:rPr i="1" sz="2800">
                <a:solidFill>
                  <a:srgbClr val="FEFEFE"/>
                </a:solidFill>
                <a:latin typeface="Times New Roman"/>
                <a:ea typeface="Times New Roman"/>
                <a:cs typeface="Times New Roman"/>
                <a:sym typeface="Times New Roman"/>
              </a:rPr>
              <a:t>e </a:t>
            </a:r>
            <a:r>
              <a:rPr sz="20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K </a:t>
            </a:r>
            <a:r>
              <a:rPr i="1" sz="2800">
                <a:solidFill>
                  <a:srgbClr val="FEFEFE"/>
                </a:solidFill>
                <a:latin typeface="Times New Roman"/>
                <a:ea typeface="Times New Roman"/>
                <a:cs typeface="Times New Roman"/>
                <a:sym typeface="Times New Roman"/>
              </a:rPr>
              <a:t>n</a:t>
            </a:r>
            <a:r>
              <a:rPr sz="20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K </a:t>
            </a:r>
            <a:r>
              <a:rPr i="1" sz="2800">
                <a:solidFill>
                  <a:srgbClr val="FEFEFE"/>
                </a:solidFill>
                <a:latin typeface="Times New Roman"/>
                <a:ea typeface="Times New Roman"/>
                <a:cs typeface="Times New Roman"/>
                <a:sym typeface="Times New Roman"/>
              </a:rPr>
              <a:t>n</a:t>
            </a:r>
            <a:r>
              <a:rPr sz="20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a:t>
            </a:r>
          </a:p>
        </p:txBody>
      </p:sp>
      <p:sp>
        <p:nvSpPr>
          <p:cNvPr id="755" name="5 . 5"/>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5 . 5</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74" name="Title 1"/>
          <p:cNvSpPr txBox="1"/>
          <p:nvPr>
            <p:ph type="title"/>
          </p:nvPr>
        </p:nvSpPr>
        <p:spPr>
          <a:xfrm>
            <a:off x="-1" y="-21401"/>
            <a:ext cx="24384001" cy="1516193"/>
          </a:xfrm>
          <a:prstGeom prst="rect">
            <a:avLst/>
          </a:prstGeom>
          <a:solidFill>
            <a:srgbClr val="154DD2"/>
          </a:solidFill>
        </p:spPr>
        <p:txBody>
          <a:bodyPr/>
          <a:lstStyle>
            <a:lvl1pPr algn="l">
              <a:defRPr b="1" sz="3400">
                <a:solidFill>
                  <a:srgbClr val="FFFFFF"/>
                </a:solidFill>
                <a:latin typeface="IBM Plex Sans"/>
                <a:ea typeface="IBM Plex Sans"/>
                <a:cs typeface="IBM Plex Sans"/>
                <a:sym typeface="IBM Plex Sans"/>
              </a:defRPr>
            </a:lvl1pPr>
          </a:lstStyle>
          <a:p>
            <a:pPr/>
            <a:r>
              <a:t>3. Qiskit: the language of quantum machines</a:t>
            </a:r>
          </a:p>
        </p:txBody>
      </p:sp>
      <p:sp>
        <p:nvSpPr>
          <p:cNvPr id="275" name="Slide Number"/>
          <p:cNvSpPr txBox="1"/>
          <p:nvPr>
            <p:ph type="sldNum" sz="quarter" idx="2"/>
          </p:nvPr>
        </p:nvSpPr>
        <p:spPr>
          <a:xfrm>
            <a:off x="22748418" y="12778106"/>
            <a:ext cx="416382" cy="599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6" name="qiskit_elements_cropped.jpeg" descr="qiskit_elements_cropped.jpeg"/>
          <p:cNvPicPr>
            <a:picLocks noChangeAspect="1"/>
          </p:cNvPicPr>
          <p:nvPr/>
        </p:nvPicPr>
        <p:blipFill>
          <a:blip r:embed="rId2">
            <a:extLst/>
          </a:blip>
          <a:stretch>
            <a:fillRect/>
          </a:stretch>
        </p:blipFill>
        <p:spPr>
          <a:xfrm>
            <a:off x="4278584" y="2720765"/>
            <a:ext cx="15826833" cy="11585095"/>
          </a:xfrm>
          <a:prstGeom prst="rect">
            <a:avLst/>
          </a:prstGeom>
          <a:ln w="12700">
            <a:miter lim="400000"/>
          </a:ln>
        </p:spPr>
      </p:pic>
      <p:sp>
        <p:nvSpPr>
          <p:cNvPr id="277" name="Qiskit is a python-based software that allows anyone to experiment with quantum computation on a simulator or on one of IBM Q quantum computers."/>
          <p:cNvSpPr txBox="1"/>
          <p:nvPr/>
        </p:nvSpPr>
        <p:spPr>
          <a:xfrm>
            <a:off x="1421238" y="1494791"/>
            <a:ext cx="22411843" cy="1818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solidFill>
                  <a:srgbClr val="FFFFFF"/>
                </a:solidFill>
                <a:latin typeface="IBM Plex Sans Light"/>
                <a:ea typeface="IBM Plex Sans Light"/>
                <a:cs typeface="IBM Plex Sans Light"/>
                <a:sym typeface="IBM Plex Sans Light"/>
              </a:defRPr>
            </a:pPr>
            <a:r>
              <a:rPr>
                <a:latin typeface="IBM Plex Sans Medium"/>
                <a:ea typeface="IBM Plex Sans Medium"/>
                <a:cs typeface="IBM Plex Sans Medium"/>
                <a:sym typeface="IBM Plex Sans Medium"/>
              </a:rPr>
              <a:t>Qiskit</a:t>
            </a:r>
            <a:r>
              <a:t> is a python-based software that allows anyone to experiment with quantum computation on a simulator or on one of IBM Q quantum computers.</a:t>
            </a:r>
          </a:p>
        </p:txBody>
      </p:sp>
      <p:sp>
        <p:nvSpPr>
          <p:cNvPr id="278" name="Foundation of quantum computing, compile  circuits and interact with backends"/>
          <p:cNvSpPr txBox="1"/>
          <p:nvPr/>
        </p:nvSpPr>
        <p:spPr>
          <a:xfrm>
            <a:off x="8070960" y="12320692"/>
            <a:ext cx="9048223" cy="1361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defTabSz="1219200">
              <a:defRPr b="0" sz="3400">
                <a:solidFill>
                  <a:srgbClr val="FFFFFF"/>
                </a:solidFill>
                <a:latin typeface="IBM Plex Sans Light"/>
                <a:ea typeface="IBM Plex Sans Light"/>
                <a:cs typeface="IBM Plex Sans Light"/>
                <a:sym typeface="IBM Plex Sans Light"/>
              </a:defRPr>
            </a:pPr>
            <a:r>
              <a:t>Foundation of quantum computing, compile  circuits and interact with backends</a:t>
            </a:r>
          </a:p>
        </p:txBody>
      </p:sp>
      <p:sp>
        <p:nvSpPr>
          <p:cNvPr id="279" name="Algorithms for chemistry, optimization, AI"/>
          <p:cNvSpPr txBox="1"/>
          <p:nvPr/>
        </p:nvSpPr>
        <p:spPr>
          <a:xfrm>
            <a:off x="9099462" y="7370719"/>
            <a:ext cx="6991220" cy="13614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defTabSz="1219200">
              <a:defRPr b="0" sz="3400">
                <a:solidFill>
                  <a:srgbClr val="FFFFFF"/>
                </a:solidFill>
                <a:latin typeface="IBM Plex Sans Light"/>
                <a:ea typeface="IBM Plex Sans Light"/>
                <a:cs typeface="IBM Plex Sans Light"/>
                <a:sym typeface="IBM Plex Sans Light"/>
              </a:defRPr>
            </a:pPr>
            <a:r>
              <a:t>Algorithms for chemistry, optimization, AI</a:t>
            </a:r>
          </a:p>
        </p:txBody>
      </p:sp>
      <p:sp>
        <p:nvSpPr>
          <p:cNvPr id="280" name="Noise and errors"/>
          <p:cNvSpPr txBox="1"/>
          <p:nvPr/>
        </p:nvSpPr>
        <p:spPr>
          <a:xfrm>
            <a:off x="5444233" y="10260377"/>
            <a:ext cx="5253454" cy="802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defTabSz="1219200">
              <a:defRPr b="0" sz="3400">
                <a:solidFill>
                  <a:srgbClr val="FFFFFF"/>
                </a:solidFill>
                <a:latin typeface="IBM Plex Sans Light"/>
                <a:ea typeface="IBM Plex Sans Light"/>
                <a:cs typeface="IBM Plex Sans Light"/>
                <a:sym typeface="IBM Plex Sans Light"/>
              </a:defRPr>
            </a:pPr>
            <a:r>
              <a:t>Noise and errors</a:t>
            </a:r>
          </a:p>
        </p:txBody>
      </p:sp>
      <p:sp>
        <p:nvSpPr>
          <p:cNvPr id="281" name="High-performance simulators"/>
          <p:cNvSpPr txBox="1"/>
          <p:nvPr/>
        </p:nvSpPr>
        <p:spPr>
          <a:xfrm>
            <a:off x="14273336" y="10260377"/>
            <a:ext cx="6991220" cy="8026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defTabSz="1219200">
              <a:defRPr b="0" sz="3400">
                <a:solidFill>
                  <a:srgbClr val="FFFFFF"/>
                </a:solidFill>
                <a:latin typeface="IBM Plex Sans Light"/>
                <a:ea typeface="IBM Plex Sans Light"/>
                <a:cs typeface="IBM Plex Sans Light"/>
                <a:sym typeface="IBM Plex Sans Light"/>
              </a:defRPr>
            </a:pPr>
            <a:r>
              <a:t>High-performance simulators</a:t>
            </a:r>
          </a:p>
        </p:txBody>
      </p:sp>
      <p:sp>
        <p:nvSpPr>
          <p:cNvPr id="282" name="Image from: https://medium.com/qiskit/qiskit-and-its-fundamental-elements-bcd7ead80492"/>
          <p:cNvSpPr txBox="1"/>
          <p:nvPr/>
        </p:nvSpPr>
        <p:spPr>
          <a:xfrm>
            <a:off x="-1" y="12456159"/>
            <a:ext cx="5540566" cy="1272541"/>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lvl="1" indent="0" algn="l" defTabSz="1219200">
              <a:defRPr b="0" sz="2000">
                <a:solidFill>
                  <a:srgbClr val="FFFFFF"/>
                </a:solidFill>
                <a:latin typeface="IBM Plex Sans Light"/>
                <a:ea typeface="IBM Plex Sans Light"/>
                <a:cs typeface="IBM Plex Sans Light"/>
                <a:sym typeface="IBM Plex Sans Light"/>
              </a:defRPr>
            </a:pPr>
            <a:r>
              <a:t>Image from: https://medium.com/qiskit/qiskit-and-its-fundamental-elements-bcd7ead80492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8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27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28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27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3"/>
      <p:bldP build="whole" bldLvl="1" animBg="1" rev="0" advAuto="0" spid="276" grpId="2"/>
      <p:bldP build="whole" bldLvl="1" animBg="1" rev="0" advAuto="0" spid="278" grpId="4"/>
      <p:bldP build="whole" bldLvl="1" animBg="1" rev="0" advAuto="0" spid="279" grpId="6"/>
      <p:bldP build="whole" bldLvl="1" animBg="1" rev="0" advAuto="0" spid="277" grpId="1"/>
      <p:bldP build="whole" bldLvl="1" animBg="1" rev="0" advAuto="0" spid="281" grpId="7"/>
      <p:bldP build="whole" bldLvl="1" animBg="1" rev="0" advAuto="0" spid="280" grpId="5"/>
    </p:bldLst>
  </p:timing>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57"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758" name="picture-2.jpeg" descr="picture-2.jpeg"/>
          <p:cNvPicPr>
            <a:picLocks noChangeAspect="0"/>
          </p:cNvPicPr>
          <p:nvPr/>
        </p:nvPicPr>
        <p:blipFill>
          <a:blip r:embed="rId2">
            <a:extLst/>
          </a:blip>
          <a:stretch>
            <a:fillRect/>
          </a:stretch>
        </p:blipFill>
        <p:spPr>
          <a:xfrm>
            <a:off x="7019108" y="1598481"/>
            <a:ext cx="10333409" cy="10354034"/>
          </a:xfrm>
          <a:prstGeom prst="rect">
            <a:avLst/>
          </a:prstGeom>
          <a:ln w="12700">
            <a:miter lim="400000"/>
          </a:ln>
        </p:spPr>
      </p:pic>
      <p:sp>
        <p:nvSpPr>
          <p:cNvPr id="759" name="Rectangle"/>
          <p:cNvSpPr/>
          <p:nvPr/>
        </p:nvSpPr>
        <p:spPr>
          <a:xfrm>
            <a:off x="20176498" y="13260519"/>
            <a:ext cx="489851"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60" name="Example of a Modular Architecture"/>
          <p:cNvSpPr/>
          <p:nvPr/>
        </p:nvSpPr>
        <p:spPr>
          <a:xfrm>
            <a:off x="5783843" y="210116"/>
            <a:ext cx="13523393" cy="11564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7800"/>
              </a:lnSpc>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Example of a Modular Architecture</a:t>
            </a:r>
          </a:p>
        </p:txBody>
      </p:sp>
      <p:sp>
        <p:nvSpPr>
          <p:cNvPr id="761" name="Modular architecture Π e 1 (K 4 , K 4 ) ."/>
          <p:cNvSpPr/>
          <p:nvPr/>
        </p:nvSpPr>
        <p:spPr>
          <a:xfrm>
            <a:off x="8354957" y="12449693"/>
            <a:ext cx="8276180" cy="7499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2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Modular architecture Π </a:t>
            </a:r>
            <a:r>
              <a:rPr i="1" sz="2800">
                <a:solidFill>
                  <a:srgbClr val="FEFEFE"/>
                </a:solidFill>
                <a:latin typeface="Times New Roman"/>
                <a:ea typeface="Times New Roman"/>
                <a:cs typeface="Times New Roman"/>
                <a:sym typeface="Times New Roman"/>
              </a:rPr>
              <a:t>e </a:t>
            </a:r>
            <a:r>
              <a:rPr sz="20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K </a:t>
            </a:r>
            <a:r>
              <a:rPr sz="2800">
                <a:solidFill>
                  <a:srgbClr val="FEFEFE"/>
                </a:solidFill>
                <a:latin typeface="Times New Roman"/>
                <a:ea typeface="Times New Roman"/>
                <a:cs typeface="Times New Roman"/>
                <a:sym typeface="Times New Roman"/>
              </a:rPr>
              <a:t>4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K </a:t>
            </a:r>
            <a:r>
              <a:rPr sz="2800">
                <a:solidFill>
                  <a:srgbClr val="FEFEFE"/>
                </a:solidFill>
                <a:latin typeface="Times New Roman"/>
                <a:ea typeface="Times New Roman"/>
                <a:cs typeface="Times New Roman"/>
                <a:sym typeface="Times New Roman"/>
              </a:rPr>
              <a:t>4 </a:t>
            </a:r>
            <a:r>
              <a:rPr sz="4000">
                <a:solidFill>
                  <a:srgbClr val="FEFEFE"/>
                </a:solidFill>
                <a:latin typeface="Times New Roman"/>
                <a:ea typeface="Times New Roman"/>
                <a:cs typeface="Times New Roman"/>
                <a:sym typeface="Times New Roman"/>
              </a:rPr>
              <a:t>) .</a:t>
            </a:r>
          </a:p>
        </p:txBody>
      </p:sp>
      <p:sp>
        <p:nvSpPr>
          <p:cNvPr id="762" name="5 . 6"/>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5 . 6</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6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765" name="picture-3.jpeg" descr="picture-3.jpeg"/>
          <p:cNvPicPr>
            <a:picLocks noChangeAspect="0"/>
          </p:cNvPicPr>
          <p:nvPr/>
        </p:nvPicPr>
        <p:blipFill>
          <a:blip r:embed="rId2">
            <a:extLst/>
          </a:blip>
          <a:stretch>
            <a:fillRect/>
          </a:stretch>
        </p:blipFill>
        <p:spPr>
          <a:xfrm>
            <a:off x="3811833" y="1598481"/>
            <a:ext cx="16789210" cy="9632139"/>
          </a:xfrm>
          <a:prstGeom prst="rect">
            <a:avLst/>
          </a:prstGeom>
          <a:ln w="12700">
            <a:miter lim="400000"/>
          </a:ln>
        </p:spPr>
      </p:pic>
      <p:sp>
        <p:nvSpPr>
          <p:cNvPr id="766" name="Rectangle"/>
          <p:cNvSpPr/>
          <p:nvPr/>
        </p:nvSpPr>
        <p:spPr>
          <a:xfrm>
            <a:off x="20176498" y="13260519"/>
            <a:ext cx="489851"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67" name="Simplified Example of Routing"/>
          <p:cNvSpPr/>
          <p:nvPr/>
        </p:nvSpPr>
        <p:spPr>
          <a:xfrm>
            <a:off x="6572015" y="210105"/>
            <a:ext cx="11670856" cy="115640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7800"/>
              </a:lnSpc>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Simplified Example of Routing</a:t>
            </a:r>
          </a:p>
        </p:txBody>
      </p:sp>
      <p:sp>
        <p:nvSpPr>
          <p:cNvPr id="768" name="Three copies of the graph G2 connected via one G1 ( Π e 1 (G1 , G2 ) ). Each"/>
          <p:cNvSpPr/>
          <p:nvPr/>
        </p:nvSpPr>
        <p:spPr>
          <a:xfrm>
            <a:off x="4266520" y="11715079"/>
            <a:ext cx="16148856" cy="74991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2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Three copies of the graph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connected via one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Π </a:t>
            </a:r>
            <a:r>
              <a:rPr i="1" sz="2800">
                <a:solidFill>
                  <a:srgbClr val="FEFEFE"/>
                </a:solidFill>
                <a:latin typeface="Times New Roman"/>
                <a:ea typeface="Times New Roman"/>
                <a:cs typeface="Times New Roman"/>
                <a:sym typeface="Times New Roman"/>
              </a:rPr>
              <a:t>e </a:t>
            </a:r>
            <a:r>
              <a:rPr sz="20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 ). Each</a:t>
            </a:r>
          </a:p>
        </p:txBody>
      </p:sp>
      <p:sp>
        <p:nvSpPr>
          <p:cNvPr id="769" name="token has a “destination G2 ” inferred from π : V ⥎V ."/>
          <p:cNvSpPr/>
          <p:nvPr/>
        </p:nvSpPr>
        <p:spPr>
          <a:xfrm>
            <a:off x="6271363" y="12449676"/>
            <a:ext cx="11842443"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token has a “destination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 inferred from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a:t>
            </a:r>
          </a:p>
        </p:txBody>
      </p:sp>
      <p:sp>
        <p:nvSpPr>
          <p:cNvPr id="770" name="5 . 7"/>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5 . 7</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72"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773" name="picture-4.jpeg" descr="picture-4.jpeg"/>
          <p:cNvPicPr>
            <a:picLocks noChangeAspect="0"/>
          </p:cNvPicPr>
          <p:nvPr/>
        </p:nvPicPr>
        <p:blipFill>
          <a:blip r:embed="rId2">
            <a:extLst/>
          </a:blip>
          <a:stretch>
            <a:fillRect/>
          </a:stretch>
        </p:blipFill>
        <p:spPr>
          <a:xfrm>
            <a:off x="3811833" y="969401"/>
            <a:ext cx="16871712" cy="9673391"/>
          </a:xfrm>
          <a:prstGeom prst="rect">
            <a:avLst/>
          </a:prstGeom>
          <a:ln w="12700">
            <a:miter lim="400000"/>
          </a:ln>
        </p:spPr>
      </p:pic>
      <p:sp>
        <p:nvSpPr>
          <p:cNvPr id="774" name="Rectangle"/>
          <p:cNvSpPr/>
          <p:nvPr/>
        </p:nvSpPr>
        <p:spPr>
          <a:xfrm>
            <a:off x="20176498" y="13260519"/>
            <a:ext cx="489851"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75" name="The setup.…"/>
          <p:cNvSpPr/>
          <p:nvPr/>
        </p:nvSpPr>
        <p:spPr>
          <a:xfrm>
            <a:off x="11016274" y="11135140"/>
            <a:ext cx="2444205" cy="139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setup.</a:t>
            </a:r>
          </a:p>
          <a:p>
            <a:pPr algn="l" defTabSz="790646">
              <a:lnSpc>
                <a:spcPts val="50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Round 1.</a:t>
            </a:r>
          </a:p>
        </p:txBody>
      </p:sp>
      <p:sp>
        <p:nvSpPr>
          <p:cNvPr id="776" name="5 . 8"/>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5 . 8</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78"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779" name="picture-5.jpeg" descr="picture-5.jpeg"/>
          <p:cNvPicPr>
            <a:picLocks noChangeAspect="0"/>
          </p:cNvPicPr>
          <p:nvPr/>
        </p:nvPicPr>
        <p:blipFill>
          <a:blip r:embed="rId2">
            <a:extLst/>
          </a:blip>
          <a:stretch>
            <a:fillRect/>
          </a:stretch>
        </p:blipFill>
        <p:spPr>
          <a:xfrm>
            <a:off x="3811833" y="969401"/>
            <a:ext cx="16871712" cy="9642452"/>
          </a:xfrm>
          <a:prstGeom prst="rect">
            <a:avLst/>
          </a:prstGeom>
          <a:ln w="12700">
            <a:miter lim="400000"/>
          </a:ln>
        </p:spPr>
      </p:pic>
      <p:sp>
        <p:nvSpPr>
          <p:cNvPr id="780" name="Rectangle"/>
          <p:cNvSpPr/>
          <p:nvPr/>
        </p:nvSpPr>
        <p:spPr>
          <a:xfrm>
            <a:off x="20176498" y="13260519"/>
            <a:ext cx="489851"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81" name="We move tokens to the"/>
          <p:cNvSpPr/>
          <p:nvPr/>
        </p:nvSpPr>
        <p:spPr>
          <a:xfrm>
            <a:off x="5297742" y="11109358"/>
            <a:ext cx="5127103"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move tokens to the</a:t>
            </a:r>
          </a:p>
        </p:txBody>
      </p:sp>
      <p:sp>
        <p:nvSpPr>
          <p:cNvPr id="782" name="G…"/>
          <p:cNvSpPr/>
          <p:nvPr/>
        </p:nvSpPr>
        <p:spPr>
          <a:xfrm>
            <a:off x="10532174" y="11236652"/>
            <a:ext cx="704157" cy="105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25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p>
          <a:p>
            <a:pPr algn="l" defTabSz="618766">
              <a:lnSpc>
                <a:spcPts val="1700"/>
              </a:lnSpc>
              <a:tabLst>
                <a:tab pos="419100" algn="l"/>
              </a:tabLst>
              <a:defRPr b="0" sz="5600">
                <a:latin typeface="Gill Sans"/>
                <a:ea typeface="Gill Sans"/>
                <a:cs typeface="Gill Sans"/>
                <a:sym typeface="Gill Sans"/>
              </a:defRPr>
            </a:pPr>
            <a:r>
              <a:rPr sz="2800">
                <a:solidFill>
                  <a:srgbClr val="FEFEFE"/>
                </a:solidFill>
                <a:latin typeface="Times New Roman"/>
                <a:ea typeface="Times New Roman"/>
                <a:cs typeface="Times New Roman"/>
                <a:sym typeface="Times New Roman"/>
              </a:rPr>
              <a:t>	</a:t>
            </a:r>
            <a:r>
              <a:rPr sz="2800">
                <a:solidFill>
                  <a:srgbClr val="FEFEFE"/>
                </a:solidFill>
                <a:latin typeface="Times New Roman"/>
                <a:ea typeface="Times New Roman"/>
                <a:cs typeface="Times New Roman"/>
                <a:sym typeface="Times New Roman"/>
              </a:rPr>
              <a:t>1</a:t>
            </a:r>
          </a:p>
        </p:txBody>
      </p:sp>
      <p:sp>
        <p:nvSpPr>
          <p:cNvPr id="783" name="using the routing algorithm for"/>
          <p:cNvSpPr/>
          <p:nvPr/>
        </p:nvSpPr>
        <p:spPr>
          <a:xfrm>
            <a:off x="11286108" y="11109358"/>
            <a:ext cx="6913363"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using the routing algorithm for</a:t>
            </a:r>
          </a:p>
        </p:txBody>
      </p:sp>
      <p:sp>
        <p:nvSpPr>
          <p:cNvPr id="784" name="G…"/>
          <p:cNvSpPr/>
          <p:nvPr/>
        </p:nvSpPr>
        <p:spPr>
          <a:xfrm>
            <a:off x="18308527" y="11236652"/>
            <a:ext cx="704156" cy="105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25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p>
          <a:p>
            <a:pPr algn="l" defTabSz="618766">
              <a:lnSpc>
                <a:spcPts val="1700"/>
              </a:lnSpc>
              <a:tabLst>
                <a:tab pos="419100" algn="l"/>
              </a:tabLst>
              <a:defRPr b="0" sz="5600">
                <a:latin typeface="Gill Sans"/>
                <a:ea typeface="Gill Sans"/>
                <a:cs typeface="Gill Sans"/>
                <a:sym typeface="Gill Sans"/>
              </a:defRPr>
            </a:pPr>
            <a:r>
              <a:rPr sz="2800">
                <a:solidFill>
                  <a:srgbClr val="FEFEFE"/>
                </a:solidFill>
                <a:latin typeface="Times New Roman"/>
                <a:ea typeface="Times New Roman"/>
                <a:cs typeface="Times New Roman"/>
                <a:sym typeface="Times New Roman"/>
              </a:rPr>
              <a:t>	</a:t>
            </a:r>
            <a:r>
              <a:rPr sz="2800">
                <a:solidFill>
                  <a:srgbClr val="FEFEFE"/>
                </a:solidFill>
                <a:latin typeface="Times New Roman"/>
                <a:ea typeface="Times New Roman"/>
                <a:cs typeface="Times New Roman"/>
                <a:sym typeface="Times New Roman"/>
              </a:rPr>
              <a:t>2</a:t>
            </a:r>
          </a:p>
        </p:txBody>
      </p:sp>
      <p:sp>
        <p:nvSpPr>
          <p:cNvPr id="785" name="."/>
          <p:cNvSpPr/>
          <p:nvPr/>
        </p:nvSpPr>
        <p:spPr>
          <a:xfrm>
            <a:off x="18953111" y="11109358"/>
            <a:ext cx="2707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p>
        </p:txBody>
      </p:sp>
      <p:sp>
        <p:nvSpPr>
          <p:cNvPr id="786" name="You can see this will be fairly trivial."/>
          <p:cNvSpPr/>
          <p:nvPr/>
        </p:nvSpPr>
        <p:spPr>
          <a:xfrm>
            <a:off x="8221853" y="11843972"/>
            <a:ext cx="8194280"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You can see this will be fairly trivial.</a:t>
            </a:r>
          </a:p>
        </p:txBody>
      </p:sp>
      <p:sp>
        <p:nvSpPr>
          <p:cNvPr id="787" name="5 . 9"/>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5 . 9</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89"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790" name="picture-6.jpeg" descr="picture-6.jpeg"/>
          <p:cNvPicPr>
            <a:picLocks noChangeAspect="0"/>
          </p:cNvPicPr>
          <p:nvPr/>
        </p:nvPicPr>
        <p:blipFill>
          <a:blip r:embed="rId2">
            <a:extLst/>
          </a:blip>
          <a:stretch>
            <a:fillRect/>
          </a:stretch>
        </p:blipFill>
        <p:spPr>
          <a:xfrm>
            <a:off x="3811833" y="969401"/>
            <a:ext cx="16871712" cy="9673391"/>
          </a:xfrm>
          <a:prstGeom prst="rect">
            <a:avLst/>
          </a:prstGeom>
          <a:ln w="12700">
            <a:miter lim="400000"/>
          </a:ln>
        </p:spPr>
      </p:pic>
      <p:sp>
        <p:nvSpPr>
          <p:cNvPr id="791" name="Rectangle"/>
          <p:cNvSpPr/>
          <p:nvPr/>
        </p:nvSpPr>
        <p:spPr>
          <a:xfrm>
            <a:off x="20073371" y="13260519"/>
            <a:ext cx="592979"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92" name="The tokens are already at their destination so we are done.…"/>
          <p:cNvSpPr/>
          <p:nvPr/>
        </p:nvSpPr>
        <p:spPr>
          <a:xfrm>
            <a:off x="5597783" y="11135157"/>
            <a:ext cx="13190719" cy="139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tokens are already at their destination so we are done.</a:t>
            </a:r>
          </a:p>
          <a:p>
            <a:pPr algn="l" defTabSz="790646">
              <a:lnSpc>
                <a:spcPts val="500"/>
              </a:lnSpc>
              <a:defRPr b="0" sz="5600">
                <a:latin typeface="Gill Sans"/>
                <a:ea typeface="Gill Sans"/>
                <a:cs typeface="Gill Sans"/>
                <a:sym typeface="Gill Sans"/>
              </a:defRPr>
            </a:pPr>
          </a:p>
          <a:p>
            <a:pPr algn="l" defTabSz="618766">
              <a:lnSpc>
                <a:spcPts val="4900"/>
              </a:lnSpc>
              <a:tabLst>
                <a:tab pos="4025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remove the tokens.</a:t>
            </a:r>
          </a:p>
        </p:txBody>
      </p:sp>
      <p:sp>
        <p:nvSpPr>
          <p:cNvPr id="793" name="5 . 10"/>
          <p:cNvSpPr/>
          <p:nvPr/>
        </p:nvSpPr>
        <p:spPr>
          <a:xfrm>
            <a:off x="20173422" y="13343038"/>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5 . 10</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795"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796" name="picture-7.jpeg" descr="picture-7.jpeg"/>
          <p:cNvPicPr>
            <a:picLocks noChangeAspect="0"/>
          </p:cNvPicPr>
          <p:nvPr/>
        </p:nvPicPr>
        <p:blipFill>
          <a:blip r:embed="rId2">
            <a:extLst/>
          </a:blip>
          <a:stretch>
            <a:fillRect/>
          </a:stretch>
        </p:blipFill>
        <p:spPr>
          <a:xfrm>
            <a:off x="3811833" y="969401"/>
            <a:ext cx="16871712" cy="9642452"/>
          </a:xfrm>
          <a:prstGeom prst="rect">
            <a:avLst/>
          </a:prstGeom>
          <a:ln w="12700">
            <a:miter lim="400000"/>
          </a:ln>
        </p:spPr>
      </p:pic>
      <p:sp>
        <p:nvSpPr>
          <p:cNvPr id="797" name="Rectangle"/>
          <p:cNvSpPr/>
          <p:nvPr/>
        </p:nvSpPr>
        <p:spPr>
          <a:xfrm>
            <a:off x="20090559" y="13260519"/>
            <a:ext cx="575791"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798" name="We move tokens to the"/>
          <p:cNvSpPr/>
          <p:nvPr/>
        </p:nvSpPr>
        <p:spPr>
          <a:xfrm>
            <a:off x="5421177" y="11109341"/>
            <a:ext cx="5127103"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move tokens to the</a:t>
            </a:r>
          </a:p>
        </p:txBody>
      </p:sp>
      <p:sp>
        <p:nvSpPr>
          <p:cNvPr id="799" name="G…"/>
          <p:cNvSpPr/>
          <p:nvPr/>
        </p:nvSpPr>
        <p:spPr>
          <a:xfrm>
            <a:off x="10655619" y="11236618"/>
            <a:ext cx="704156" cy="105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25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p>
          <a:p>
            <a:pPr algn="l" defTabSz="618766">
              <a:lnSpc>
                <a:spcPts val="1700"/>
              </a:lnSpc>
              <a:tabLst>
                <a:tab pos="419100" algn="l"/>
              </a:tabLst>
              <a:defRPr b="0" sz="5600">
                <a:latin typeface="Gill Sans"/>
                <a:ea typeface="Gill Sans"/>
                <a:cs typeface="Gill Sans"/>
                <a:sym typeface="Gill Sans"/>
              </a:defRPr>
            </a:pPr>
            <a:r>
              <a:rPr sz="2800">
                <a:solidFill>
                  <a:srgbClr val="FEFEFE"/>
                </a:solidFill>
                <a:latin typeface="Times New Roman"/>
                <a:ea typeface="Times New Roman"/>
                <a:cs typeface="Times New Roman"/>
                <a:sym typeface="Times New Roman"/>
              </a:rPr>
              <a:t>	</a:t>
            </a:r>
            <a:r>
              <a:rPr sz="2800">
                <a:solidFill>
                  <a:srgbClr val="FEFEFE"/>
                </a:solidFill>
                <a:latin typeface="Times New Roman"/>
                <a:ea typeface="Times New Roman"/>
                <a:cs typeface="Times New Roman"/>
                <a:sym typeface="Times New Roman"/>
              </a:rPr>
              <a:t>1</a:t>
            </a:r>
          </a:p>
        </p:txBody>
      </p:sp>
      <p:sp>
        <p:nvSpPr>
          <p:cNvPr id="800" name="such that destinations are unique."/>
          <p:cNvSpPr/>
          <p:nvPr/>
        </p:nvSpPr>
        <p:spPr>
          <a:xfrm>
            <a:off x="11409552" y="11109341"/>
            <a:ext cx="755464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such that destinations are unique.</a:t>
            </a:r>
          </a:p>
        </p:txBody>
      </p:sp>
      <p:sp>
        <p:nvSpPr>
          <p:cNvPr id="801" name="Now we route…"/>
          <p:cNvSpPr/>
          <p:nvPr/>
        </p:nvSpPr>
        <p:spPr>
          <a:xfrm>
            <a:off x="10376727" y="11843937"/>
            <a:ext cx="3743953"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Now we route…</a:t>
            </a:r>
          </a:p>
        </p:txBody>
      </p:sp>
      <p:sp>
        <p:nvSpPr>
          <p:cNvPr id="802" name="5 . 11"/>
          <p:cNvSpPr/>
          <p:nvPr/>
        </p:nvSpPr>
        <p:spPr>
          <a:xfrm>
            <a:off x="20186708" y="13343004"/>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5 . 11</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0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805" name="picture-8.jpeg" descr="picture-8.jpeg"/>
          <p:cNvPicPr>
            <a:picLocks noChangeAspect="0"/>
          </p:cNvPicPr>
          <p:nvPr/>
        </p:nvPicPr>
        <p:blipFill>
          <a:blip r:embed="rId2">
            <a:extLst/>
          </a:blip>
          <a:stretch>
            <a:fillRect/>
          </a:stretch>
        </p:blipFill>
        <p:spPr>
          <a:xfrm>
            <a:off x="3811833" y="928150"/>
            <a:ext cx="16871712" cy="9683704"/>
          </a:xfrm>
          <a:prstGeom prst="rect">
            <a:avLst/>
          </a:prstGeom>
          <a:ln w="12700">
            <a:miter lim="400000"/>
          </a:ln>
        </p:spPr>
      </p:pic>
      <p:sp>
        <p:nvSpPr>
          <p:cNvPr id="806" name="Rectangle"/>
          <p:cNvSpPr/>
          <p:nvPr/>
        </p:nvSpPr>
        <p:spPr>
          <a:xfrm>
            <a:off x="20073371" y="13260519"/>
            <a:ext cx="592979"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07" name="Since destinations are unique, the routing on G1 is a permutation so we"/>
          <p:cNvSpPr/>
          <p:nvPr/>
        </p:nvSpPr>
        <p:spPr>
          <a:xfrm>
            <a:off x="4145898" y="11096449"/>
            <a:ext cx="16093407"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Since destinations are unique, the routing on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is a permutation so we</a:t>
            </a:r>
          </a:p>
        </p:txBody>
      </p:sp>
      <p:sp>
        <p:nvSpPr>
          <p:cNvPr id="808" name="can use the (partial) routing via matchings algorithm for routing on G1 ."/>
          <p:cNvSpPr/>
          <p:nvPr/>
        </p:nvSpPr>
        <p:spPr>
          <a:xfrm>
            <a:off x="4226245" y="11831046"/>
            <a:ext cx="15932699"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can use the (partial) routing via matchings algorithm for routing on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a:t>
            </a:r>
          </a:p>
        </p:txBody>
      </p:sp>
      <p:sp>
        <p:nvSpPr>
          <p:cNvPr id="809" name="5 . 12"/>
          <p:cNvSpPr/>
          <p:nvPr/>
        </p:nvSpPr>
        <p:spPr>
          <a:xfrm>
            <a:off x="20173422" y="13342987"/>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5 . 12</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11"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812" name="picture-9.jpeg" descr="picture-9.jpeg"/>
          <p:cNvPicPr>
            <a:picLocks noChangeAspect="0"/>
          </p:cNvPicPr>
          <p:nvPr/>
        </p:nvPicPr>
        <p:blipFill>
          <a:blip r:embed="rId2">
            <a:extLst/>
          </a:blip>
          <a:stretch>
            <a:fillRect/>
          </a:stretch>
        </p:blipFill>
        <p:spPr>
          <a:xfrm>
            <a:off x="3811833" y="969401"/>
            <a:ext cx="16871712" cy="9673391"/>
          </a:xfrm>
          <a:prstGeom prst="rect">
            <a:avLst/>
          </a:prstGeom>
          <a:ln w="12700">
            <a:miter lim="400000"/>
          </a:ln>
        </p:spPr>
      </p:pic>
      <p:sp>
        <p:nvSpPr>
          <p:cNvPr id="813" name="Rectangle"/>
          <p:cNvSpPr/>
          <p:nvPr/>
        </p:nvSpPr>
        <p:spPr>
          <a:xfrm>
            <a:off x="20073371" y="13260519"/>
            <a:ext cx="592979"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14" name="Tokens are at destinations so we remove them.…"/>
          <p:cNvSpPr/>
          <p:nvPr/>
        </p:nvSpPr>
        <p:spPr>
          <a:xfrm>
            <a:off x="6904276" y="11135157"/>
            <a:ext cx="10577907" cy="139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Tokens are at destinations so we remove them.</a:t>
            </a:r>
          </a:p>
          <a:p>
            <a:pPr algn="l" defTabSz="790646">
              <a:lnSpc>
                <a:spcPts val="500"/>
              </a:lnSpc>
              <a:defRPr b="0" sz="5600">
                <a:latin typeface="Gill Sans"/>
                <a:ea typeface="Gill Sans"/>
                <a:cs typeface="Gill Sans"/>
                <a:sym typeface="Gill Sans"/>
              </a:defRPr>
            </a:pPr>
          </a:p>
          <a:p>
            <a:pPr algn="l" defTabSz="618766">
              <a:lnSpc>
                <a:spcPts val="4900"/>
              </a:lnSpc>
              <a:tabLst>
                <a:tab pos="31877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Next up is round 3.</a:t>
            </a:r>
          </a:p>
        </p:txBody>
      </p:sp>
      <p:sp>
        <p:nvSpPr>
          <p:cNvPr id="815" name="5 . 13"/>
          <p:cNvSpPr/>
          <p:nvPr/>
        </p:nvSpPr>
        <p:spPr>
          <a:xfrm>
            <a:off x="20173422" y="13343038"/>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5 . 13</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17"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818" name="picture-10.jpeg" descr="picture-10.jpeg"/>
          <p:cNvPicPr>
            <a:picLocks noChangeAspect="0"/>
          </p:cNvPicPr>
          <p:nvPr/>
        </p:nvPicPr>
        <p:blipFill>
          <a:blip r:embed="rId2">
            <a:extLst/>
          </a:blip>
          <a:stretch>
            <a:fillRect/>
          </a:stretch>
        </p:blipFill>
        <p:spPr>
          <a:xfrm>
            <a:off x="3811833" y="969401"/>
            <a:ext cx="16871712" cy="9642452"/>
          </a:xfrm>
          <a:prstGeom prst="rect">
            <a:avLst/>
          </a:prstGeom>
          <a:ln w="12700">
            <a:miter lim="400000"/>
          </a:ln>
        </p:spPr>
      </p:pic>
      <p:sp>
        <p:nvSpPr>
          <p:cNvPr id="819" name="Rectangle"/>
          <p:cNvSpPr/>
          <p:nvPr/>
        </p:nvSpPr>
        <p:spPr>
          <a:xfrm>
            <a:off x="20073371" y="13260519"/>
            <a:ext cx="592979"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20" name="Move tokens to"/>
          <p:cNvSpPr/>
          <p:nvPr/>
        </p:nvSpPr>
        <p:spPr>
          <a:xfrm>
            <a:off x="4802369" y="11109375"/>
            <a:ext cx="3503906"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Move tokens to</a:t>
            </a:r>
          </a:p>
        </p:txBody>
      </p:sp>
      <p:sp>
        <p:nvSpPr>
          <p:cNvPr id="821" name="G…"/>
          <p:cNvSpPr/>
          <p:nvPr/>
        </p:nvSpPr>
        <p:spPr>
          <a:xfrm>
            <a:off x="8324139" y="11236652"/>
            <a:ext cx="704157" cy="105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25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p>
          <a:p>
            <a:pPr algn="l" defTabSz="618766">
              <a:lnSpc>
                <a:spcPts val="1700"/>
              </a:lnSpc>
              <a:tabLst>
                <a:tab pos="419100" algn="l"/>
              </a:tabLst>
              <a:defRPr b="0" sz="5600">
                <a:latin typeface="Gill Sans"/>
                <a:ea typeface="Gill Sans"/>
                <a:cs typeface="Gill Sans"/>
                <a:sym typeface="Gill Sans"/>
              </a:defRPr>
            </a:pPr>
            <a:r>
              <a:rPr sz="2800">
                <a:solidFill>
                  <a:srgbClr val="FEFEFE"/>
                </a:solidFill>
                <a:latin typeface="Times New Roman"/>
                <a:ea typeface="Times New Roman"/>
                <a:cs typeface="Times New Roman"/>
                <a:sym typeface="Times New Roman"/>
              </a:rPr>
              <a:t>	</a:t>
            </a:r>
            <a:r>
              <a:rPr sz="2800">
                <a:solidFill>
                  <a:srgbClr val="FEFEFE"/>
                </a:solidFill>
                <a:latin typeface="Times New Roman"/>
                <a:ea typeface="Times New Roman"/>
                <a:cs typeface="Times New Roman"/>
                <a:sym typeface="Times New Roman"/>
              </a:rPr>
              <a:t>1</a:t>
            </a:r>
          </a:p>
        </p:txBody>
      </p:sp>
      <p:sp>
        <p:nvSpPr>
          <p:cNvPr id="822" name=". This time we need a token with unconstrained"/>
          <p:cNvSpPr/>
          <p:nvPr/>
        </p:nvSpPr>
        <p:spPr>
          <a:xfrm>
            <a:off x="8968740" y="11109375"/>
            <a:ext cx="10614912"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 This time we need a token with unconstrained</a:t>
            </a:r>
          </a:p>
        </p:txBody>
      </p:sp>
      <p:sp>
        <p:nvSpPr>
          <p:cNvPr id="823" name="destination to ensure all destinations are unique."/>
          <p:cNvSpPr/>
          <p:nvPr/>
        </p:nvSpPr>
        <p:spPr>
          <a:xfrm>
            <a:off x="6659622" y="11843972"/>
            <a:ext cx="11067283"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destination to ensure all destinations are unique.</a:t>
            </a:r>
          </a:p>
        </p:txBody>
      </p:sp>
      <p:sp>
        <p:nvSpPr>
          <p:cNvPr id="824" name="5 . 14"/>
          <p:cNvSpPr/>
          <p:nvPr/>
        </p:nvSpPr>
        <p:spPr>
          <a:xfrm>
            <a:off x="20173422" y="13343038"/>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5 . 14</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26"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827" name="picture-11.jpeg" descr="picture-11.jpeg"/>
          <p:cNvPicPr>
            <a:picLocks noChangeAspect="0"/>
          </p:cNvPicPr>
          <p:nvPr/>
        </p:nvPicPr>
        <p:blipFill>
          <a:blip r:embed="rId2">
            <a:extLst/>
          </a:blip>
          <a:stretch>
            <a:fillRect/>
          </a:stretch>
        </p:blipFill>
        <p:spPr>
          <a:xfrm>
            <a:off x="3811833" y="928150"/>
            <a:ext cx="16871712" cy="9683704"/>
          </a:xfrm>
          <a:prstGeom prst="rect">
            <a:avLst/>
          </a:prstGeom>
          <a:ln w="12700">
            <a:miter lim="400000"/>
          </a:ln>
        </p:spPr>
      </p:pic>
      <p:sp>
        <p:nvSpPr>
          <p:cNvPr id="828" name="Rectangle"/>
          <p:cNvSpPr/>
          <p:nvPr/>
        </p:nvSpPr>
        <p:spPr>
          <a:xfrm>
            <a:off x="20073371" y="13260519"/>
            <a:ext cx="592979"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29" name="We use the partial routing via mathcings algorithm on G1 to route. We"/>
          <p:cNvSpPr/>
          <p:nvPr/>
        </p:nvSpPr>
        <p:spPr>
          <a:xfrm>
            <a:off x="4347472" y="11096449"/>
            <a:ext cx="15691467"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use the partial routing via mathcings algorithm on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to route. We</a:t>
            </a:r>
          </a:p>
        </p:txBody>
      </p:sp>
      <p:sp>
        <p:nvSpPr>
          <p:cNvPr id="830" name="use that x is unconstrained to be able to route."/>
          <p:cNvSpPr/>
          <p:nvPr/>
        </p:nvSpPr>
        <p:spPr>
          <a:xfrm>
            <a:off x="6944547" y="11831046"/>
            <a:ext cx="10496418"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use that </a:t>
            </a:r>
            <a:r>
              <a:rPr i="1" sz="4000">
                <a:solidFill>
                  <a:srgbClr val="FEFEFE"/>
                </a:solidFill>
                <a:latin typeface="Times New Roman"/>
                <a:ea typeface="Times New Roman"/>
                <a:cs typeface="Times New Roman"/>
                <a:sym typeface="Times New Roman"/>
              </a:rPr>
              <a:t>x </a:t>
            </a:r>
            <a:r>
              <a:rPr sz="4000">
                <a:solidFill>
                  <a:srgbClr val="FEFEFE"/>
                </a:solidFill>
                <a:latin typeface="Times New Roman"/>
                <a:ea typeface="Times New Roman"/>
                <a:cs typeface="Times New Roman"/>
                <a:sym typeface="Times New Roman"/>
              </a:rPr>
              <a:t>is unconstrained to be able to route.</a:t>
            </a:r>
          </a:p>
        </p:txBody>
      </p:sp>
      <p:sp>
        <p:nvSpPr>
          <p:cNvPr id="831" name="5 . 15"/>
          <p:cNvSpPr/>
          <p:nvPr/>
        </p:nvSpPr>
        <p:spPr>
          <a:xfrm>
            <a:off x="20173422" y="13342987"/>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5 . 15</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itle 1"/>
          <p:cNvSpPr txBox="1"/>
          <p:nvPr>
            <p:ph type="title"/>
          </p:nvPr>
        </p:nvSpPr>
        <p:spPr>
          <a:xfrm>
            <a:off x="-1" y="-21401"/>
            <a:ext cx="24384001" cy="1516193"/>
          </a:xfrm>
          <a:prstGeom prst="rect">
            <a:avLst/>
          </a:prstGeom>
          <a:solidFill>
            <a:srgbClr val="154DD2"/>
          </a:solidFill>
        </p:spPr>
        <p:txBody>
          <a:bodyPr/>
          <a:lstStyle>
            <a:lvl1pPr algn="l">
              <a:defRPr b="1" sz="3400">
                <a:solidFill>
                  <a:srgbClr val="FFFFFF"/>
                </a:solidFill>
                <a:latin typeface="IBM Plex Sans"/>
                <a:ea typeface="IBM Plex Sans"/>
                <a:cs typeface="IBM Plex Sans"/>
                <a:sym typeface="IBM Plex Sans"/>
              </a:defRPr>
            </a:lvl1pPr>
          </a:lstStyle>
          <a:p>
            <a:pPr/>
            <a:r>
              <a:t>4. Quantum experiments on the cloud</a:t>
            </a:r>
          </a:p>
        </p:txBody>
      </p:sp>
      <p:sp>
        <p:nvSpPr>
          <p:cNvPr id="285" name="Slide Number"/>
          <p:cNvSpPr txBox="1"/>
          <p:nvPr>
            <p:ph type="sldNum" sz="quarter" idx="2"/>
          </p:nvPr>
        </p:nvSpPr>
        <p:spPr>
          <a:xfrm>
            <a:off x="22748418" y="12778106"/>
            <a:ext cx="416382" cy="5994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6" name="Using Qiskit, you can carry out any quantum experiments you can think of. This can be used a pedagogical tool to experience the strangeness of quantum mechanics."/>
          <p:cNvSpPr txBox="1"/>
          <p:nvPr/>
        </p:nvSpPr>
        <p:spPr>
          <a:xfrm>
            <a:off x="-23514" y="1494791"/>
            <a:ext cx="23421950" cy="1818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Using Qiskit, you can carry out any quantum experiments you can think of. This can be used a </a:t>
            </a:r>
            <a:r>
              <a:rPr>
                <a:latin typeface="IBM Plex Sans Medium"/>
                <a:ea typeface="IBM Plex Sans Medium"/>
                <a:cs typeface="IBM Plex Sans Medium"/>
                <a:sym typeface="IBM Plex Sans Medium"/>
              </a:rPr>
              <a:t>pedagogical tool</a:t>
            </a:r>
            <a:r>
              <a:t> to experience the strangeness of quantum mechanics.</a:t>
            </a:r>
          </a:p>
        </p:txBody>
      </p:sp>
      <p:sp>
        <p:nvSpPr>
          <p:cNvPr id="287" name="Observe the effects of:"/>
          <p:cNvSpPr txBox="1"/>
          <p:nvPr/>
        </p:nvSpPr>
        <p:spPr>
          <a:xfrm>
            <a:off x="9100854" y="3370008"/>
            <a:ext cx="6331815" cy="10312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latin typeface="IBM Plex Sans Light"/>
                <a:ea typeface="IBM Plex Sans Light"/>
                <a:cs typeface="IBM Plex Sans Light"/>
                <a:sym typeface="IBM Plex Sans Light"/>
              </a:defRPr>
            </a:pPr>
            <a:r>
              <a:t>Observe the effects of:</a:t>
            </a:r>
          </a:p>
        </p:txBody>
      </p:sp>
      <p:sp>
        <p:nvSpPr>
          <p:cNvPr id="288" name="superposition"/>
          <p:cNvSpPr txBox="1"/>
          <p:nvPr/>
        </p:nvSpPr>
        <p:spPr>
          <a:xfrm>
            <a:off x="2999221" y="4253541"/>
            <a:ext cx="4093364" cy="10312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latin typeface="IBM Plex Sans Medium"/>
                <a:ea typeface="IBM Plex Sans Medium"/>
                <a:cs typeface="IBM Plex Sans Medium"/>
                <a:sym typeface="IBM Plex Sans Medium"/>
              </a:defRPr>
            </a:pPr>
            <a:r>
              <a:t>superposition</a:t>
            </a:r>
          </a:p>
        </p:txBody>
      </p:sp>
      <p:sp>
        <p:nvSpPr>
          <p:cNvPr id="289" name="entanglement"/>
          <p:cNvSpPr txBox="1"/>
          <p:nvPr/>
        </p:nvSpPr>
        <p:spPr>
          <a:xfrm>
            <a:off x="16530141" y="4253541"/>
            <a:ext cx="4296360" cy="10312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lvl="1" indent="0" algn="l" defTabSz="1219200">
              <a:defRPr b="0" sz="4800">
                <a:latin typeface="IBM Plex Sans Medium"/>
                <a:ea typeface="IBM Plex Sans Medium"/>
                <a:cs typeface="IBM Plex Sans Medium"/>
                <a:sym typeface="IBM Plex Sans Medium"/>
              </a:defRPr>
            </a:pPr>
            <a:r>
              <a:t> entanglement</a:t>
            </a:r>
          </a:p>
        </p:txBody>
      </p:sp>
      <p:pic>
        <p:nvPicPr>
          <p:cNvPr id="290" name="entanglement.png" descr="entanglement.png"/>
          <p:cNvPicPr>
            <a:picLocks noChangeAspect="1"/>
          </p:cNvPicPr>
          <p:nvPr/>
        </p:nvPicPr>
        <p:blipFill>
          <a:blip r:embed="rId2">
            <a:extLst/>
          </a:blip>
          <a:stretch>
            <a:fillRect/>
          </a:stretch>
        </p:blipFill>
        <p:spPr>
          <a:xfrm>
            <a:off x="13608904" y="6169463"/>
            <a:ext cx="10160001" cy="7006898"/>
          </a:xfrm>
          <a:prstGeom prst="rect">
            <a:avLst/>
          </a:prstGeom>
          <a:ln w="12700">
            <a:miter lim="400000"/>
          </a:ln>
        </p:spPr>
      </p:pic>
      <p:pic>
        <p:nvPicPr>
          <p:cNvPr id="291" name="superposition.png" descr="superposition.png"/>
          <p:cNvPicPr>
            <a:picLocks noChangeAspect="1"/>
          </p:cNvPicPr>
          <p:nvPr/>
        </p:nvPicPr>
        <p:blipFill>
          <a:blip r:embed="rId3">
            <a:extLst/>
          </a:blip>
          <a:stretch>
            <a:fillRect/>
          </a:stretch>
        </p:blipFill>
        <p:spPr>
          <a:xfrm>
            <a:off x="-23514" y="6267998"/>
            <a:ext cx="10160001" cy="6809829"/>
          </a:xfrm>
          <a:prstGeom prst="rect">
            <a:avLst/>
          </a:prstGeom>
          <a:ln w="12700">
            <a:miter lim="400000"/>
          </a:ln>
        </p:spPr>
      </p:pic>
      <p:sp>
        <p:nvSpPr>
          <p:cNvPr id="292" name="Images from: https://github.com/Qiskit/qiskit-tutorials/blob/master/community/terra/qis_intro/entanglement_introduction.ipynb…"/>
          <p:cNvSpPr txBox="1"/>
          <p:nvPr/>
        </p:nvSpPr>
        <p:spPr>
          <a:xfrm>
            <a:off x="-23514" y="12923942"/>
            <a:ext cx="14736827" cy="12725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1219200">
              <a:defRPr b="0" sz="2000">
                <a:latin typeface="IBM Plex Sans Light"/>
                <a:ea typeface="IBM Plex Sans Light"/>
                <a:cs typeface="IBM Plex Sans Light"/>
                <a:sym typeface="IBM Plex Sans Light"/>
              </a:defRPr>
            </a:pPr>
            <a:r>
              <a:t>Images from: https://github.com/Qiskit/qiskit-tutorials/blob/master/community/terra/qis_intro/entanglement_introduction.ipynb</a:t>
            </a:r>
          </a:p>
          <a:p>
            <a:pPr algn="l" defTabSz="1219200">
              <a:defRPr b="0" sz="2000">
                <a:latin typeface="IBM Plex Sans Light"/>
                <a:ea typeface="IBM Plex Sans Light"/>
                <a:cs typeface="IBM Plex Sans Light"/>
                <a:sym typeface="IBM Plex Sans Light"/>
              </a:defRPr>
            </a:pPr>
            <a:r>
              <a:t>https://github.com/Qiskit/qiskit-tutorials/blob/master/community/terra/qis_intro/entanglement_introduction.ipynb</a:t>
            </a:r>
          </a:p>
        </p:txBody>
      </p:sp>
      <p:sp>
        <p:nvSpPr>
          <p:cNvPr id="293" name="Equation"/>
          <p:cNvSpPr txBox="1"/>
          <p:nvPr/>
        </p:nvSpPr>
        <p:spPr>
          <a:xfrm>
            <a:off x="3302529" y="5276314"/>
            <a:ext cx="3393333" cy="980416"/>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ψ</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f>
                    <m:fPr>
                      <m:ctrlPr>
                        <a:rPr xmlns:a="http://schemas.openxmlformats.org/drawingml/2006/main" sz="2900" i="1">
                          <a:solidFill>
                            <a:srgbClr val="000000"/>
                          </a:solidFill>
                          <a:latin typeface="Cambria Math" panose="02040503050406030204" pitchFamily="18" charset="0"/>
                        </a:rPr>
                      </m:ctrlPr>
                      <m:type m:val="bar"/>
                    </m:fPr>
                    <m:num>
                      <m:r>
                        <a:rPr xmlns:a="http://schemas.openxmlformats.org/drawingml/2006/main" sz="2900" i="1">
                          <a:solidFill>
                            <a:srgbClr val="000000"/>
                          </a:solidFill>
                          <a:latin typeface="Cambria Math" panose="02040503050406030204" pitchFamily="18" charset="0"/>
                        </a:rPr>
                        <m:t>1</m:t>
                      </m:r>
                    </m:num>
                    <m:den>
                      <m:rad>
                        <m:radPr>
                          <m:ctrlPr>
                            <a:rPr xmlns:a="http://schemas.openxmlformats.org/drawingml/2006/main" sz="2900" i="1">
                              <a:solidFill>
                                <a:srgbClr val="000000"/>
                              </a:solidFill>
                              <a:latin typeface="Cambria Math" panose="02040503050406030204" pitchFamily="18" charset="0"/>
                            </a:rPr>
                          </m:ctrlPr>
                          <m:degHide m:val="on"/>
                        </m:radPr>
                        <m:deg/>
                        <m:e>
                          <m:r>
                            <a:rPr xmlns:a="http://schemas.openxmlformats.org/drawingml/2006/main" sz="2900" i="1">
                              <a:solidFill>
                                <a:srgbClr val="000000"/>
                              </a:solidFill>
                              <a:latin typeface="Cambria Math" panose="02040503050406030204" pitchFamily="18" charset="0"/>
                            </a:rPr>
                            <m:t>2</m:t>
                          </m:r>
                        </m:e>
                      </m:rad>
                    </m:den>
                  </m:f>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0</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f>
                    <m:fPr>
                      <m:ctrlPr>
                        <a:rPr xmlns:a="http://schemas.openxmlformats.org/drawingml/2006/main" sz="2900" i="1">
                          <a:solidFill>
                            <a:srgbClr val="000000"/>
                          </a:solidFill>
                          <a:latin typeface="Cambria Math" panose="02040503050406030204" pitchFamily="18" charset="0"/>
                        </a:rPr>
                      </m:ctrlPr>
                      <m:type m:val="bar"/>
                    </m:fPr>
                    <m:num>
                      <m:r>
                        <a:rPr xmlns:a="http://schemas.openxmlformats.org/drawingml/2006/main" sz="2900" i="1">
                          <a:solidFill>
                            <a:srgbClr val="000000"/>
                          </a:solidFill>
                          <a:latin typeface="Cambria Math" panose="02040503050406030204" pitchFamily="18" charset="0"/>
                        </a:rPr>
                        <m:t>1</m:t>
                      </m:r>
                    </m:num>
                    <m:den>
                      <m:rad>
                        <m:radPr>
                          <m:ctrlPr>
                            <a:rPr xmlns:a="http://schemas.openxmlformats.org/drawingml/2006/main" sz="2900" i="1">
                              <a:solidFill>
                                <a:srgbClr val="000000"/>
                              </a:solidFill>
                              <a:latin typeface="Cambria Math" panose="02040503050406030204" pitchFamily="18" charset="0"/>
                            </a:rPr>
                          </m:ctrlPr>
                          <m:degHide m:val="on"/>
                        </m:radPr>
                        <m:deg/>
                        <m:e>
                          <m:r>
                            <a:rPr xmlns:a="http://schemas.openxmlformats.org/drawingml/2006/main" sz="2900" i="1">
                              <a:solidFill>
                                <a:srgbClr val="000000"/>
                              </a:solidFill>
                              <a:latin typeface="Cambria Math" panose="02040503050406030204" pitchFamily="18" charset="0"/>
                            </a:rPr>
                            <m:t>2</m:t>
                          </m:r>
                        </m:e>
                      </m:rad>
                    </m:den>
                  </m:f>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r>
                    <a:rPr xmlns:a="http://schemas.openxmlformats.org/drawingml/2006/main" sz="2900" i="1">
                      <a:solidFill>
                        <a:srgbClr val="000000"/>
                      </a:solidFill>
                      <a:latin typeface="Cambria Math" panose="02040503050406030204" pitchFamily="18" charset="0"/>
                    </a:rPr>
                    <m:t>⟩</m:t>
                  </m:r>
                </m:oMath>
              </m:oMathPara>
            </a14:m>
            <a:endParaRPr sz="2900"/>
          </a:p>
        </p:txBody>
      </p:sp>
      <p:sp>
        <p:nvSpPr>
          <p:cNvPr id="294" name="Equation"/>
          <p:cNvSpPr txBox="1"/>
          <p:nvPr/>
        </p:nvSpPr>
        <p:spPr>
          <a:xfrm>
            <a:off x="16934946" y="5177780"/>
            <a:ext cx="3761633" cy="980415"/>
          </a:xfrm>
          <a:prstGeom prst="rect">
            <a:avLst/>
          </a:prstGeom>
          <a:ln w="12700">
            <a:miter lim="400000"/>
          </a:ln>
        </p:spPr>
        <p:txBody>
          <a:bodyPr wrap="none" lIns="0" tIns="0" rIns="0" bIns="0">
            <a:spAutoFit/>
          </a:bodyPr>
          <a:lstStyle/>
          <a:p>
            <a:pPr algn="l" defTabSz="914400" latinLnBrk="1">
              <a:defRPr b="0" sz="1800"/>
            </a:pPr>
            <a14:m>
              <m:oMathPara>
                <m:oMathParaPr>
                  <m:jc m:val="centerGroup"/>
                </m:oMathParaPr>
                <m:oMath>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ψ</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f>
                    <m:fPr>
                      <m:ctrlPr>
                        <a:rPr xmlns:a="http://schemas.openxmlformats.org/drawingml/2006/main" sz="2900" i="1">
                          <a:solidFill>
                            <a:srgbClr val="000000"/>
                          </a:solidFill>
                          <a:latin typeface="Cambria Math" panose="02040503050406030204" pitchFamily="18" charset="0"/>
                        </a:rPr>
                      </m:ctrlPr>
                      <m:type m:val="bar"/>
                    </m:fPr>
                    <m:num>
                      <m:r>
                        <a:rPr xmlns:a="http://schemas.openxmlformats.org/drawingml/2006/main" sz="2900" i="1">
                          <a:solidFill>
                            <a:srgbClr val="000000"/>
                          </a:solidFill>
                          <a:latin typeface="Cambria Math" panose="02040503050406030204" pitchFamily="18" charset="0"/>
                        </a:rPr>
                        <m:t>1</m:t>
                      </m:r>
                    </m:num>
                    <m:den>
                      <m:rad>
                        <m:radPr>
                          <m:ctrlPr>
                            <a:rPr xmlns:a="http://schemas.openxmlformats.org/drawingml/2006/main" sz="2900" i="1">
                              <a:solidFill>
                                <a:srgbClr val="000000"/>
                              </a:solidFill>
                              <a:latin typeface="Cambria Math" panose="02040503050406030204" pitchFamily="18" charset="0"/>
                            </a:rPr>
                          </m:ctrlPr>
                          <m:degHide m:val="on"/>
                        </m:radPr>
                        <m:deg/>
                        <m:e>
                          <m:r>
                            <a:rPr xmlns:a="http://schemas.openxmlformats.org/drawingml/2006/main" sz="2900" i="1">
                              <a:solidFill>
                                <a:srgbClr val="000000"/>
                              </a:solidFill>
                              <a:latin typeface="Cambria Math" panose="02040503050406030204" pitchFamily="18" charset="0"/>
                            </a:rPr>
                            <m:t>2</m:t>
                          </m:r>
                        </m:e>
                      </m:rad>
                    </m:den>
                  </m:f>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00</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f>
                    <m:fPr>
                      <m:ctrlPr>
                        <a:rPr xmlns:a="http://schemas.openxmlformats.org/drawingml/2006/main" sz="2900" i="1">
                          <a:solidFill>
                            <a:srgbClr val="000000"/>
                          </a:solidFill>
                          <a:latin typeface="Cambria Math" panose="02040503050406030204" pitchFamily="18" charset="0"/>
                        </a:rPr>
                      </m:ctrlPr>
                      <m:type m:val="bar"/>
                    </m:fPr>
                    <m:num>
                      <m:r>
                        <a:rPr xmlns:a="http://schemas.openxmlformats.org/drawingml/2006/main" sz="2900" i="1">
                          <a:solidFill>
                            <a:srgbClr val="000000"/>
                          </a:solidFill>
                          <a:latin typeface="Cambria Math" panose="02040503050406030204" pitchFamily="18" charset="0"/>
                        </a:rPr>
                        <m:t>1</m:t>
                      </m:r>
                    </m:num>
                    <m:den>
                      <m:rad>
                        <m:radPr>
                          <m:ctrlPr>
                            <a:rPr xmlns:a="http://schemas.openxmlformats.org/drawingml/2006/main" sz="2900" i="1">
                              <a:solidFill>
                                <a:srgbClr val="000000"/>
                              </a:solidFill>
                              <a:latin typeface="Cambria Math" panose="02040503050406030204" pitchFamily="18" charset="0"/>
                            </a:rPr>
                          </m:ctrlPr>
                          <m:degHide m:val="on"/>
                        </m:radPr>
                        <m:deg/>
                        <m:e>
                          <m:r>
                            <a:rPr xmlns:a="http://schemas.openxmlformats.org/drawingml/2006/main" sz="2900" i="1">
                              <a:solidFill>
                                <a:srgbClr val="000000"/>
                              </a:solidFill>
                              <a:latin typeface="Cambria Math" panose="02040503050406030204" pitchFamily="18" charset="0"/>
                            </a:rPr>
                            <m:t>2</m:t>
                          </m:r>
                        </m:e>
                      </m:rad>
                    </m:den>
                  </m:f>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11</m:t>
                  </m:r>
                  <m:r>
                    <a:rPr xmlns:a="http://schemas.openxmlformats.org/drawingml/2006/main" sz="2900" i="1">
                      <a:solidFill>
                        <a:srgbClr val="000000"/>
                      </a:solidFill>
                      <a:latin typeface="Cambria Math" panose="02040503050406030204" pitchFamily="18" charset="0"/>
                    </a:rPr>
                    <m:t>⟩</m:t>
                  </m:r>
                </m:oMath>
              </m:oMathPara>
            </a14:m>
            <a:endParaRPr sz="29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88"/>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293"/>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91"/>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29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289"/>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294"/>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2" grpId="6"/>
      <p:bldP build="whole" bldLvl="1" animBg="1" rev="0" advAuto="0" spid="286" grpId="1"/>
      <p:bldP build="whole" bldLvl="1" animBg="1" rev="0" advAuto="0" spid="290" grpId="9"/>
      <p:bldP build="whole" bldLvl="1" animBg="1" rev="0" advAuto="0" spid="287" grpId="2"/>
      <p:bldP build="whole" bldLvl="1" animBg="1" rev="0" advAuto="0" spid="289" grpId="7"/>
      <p:bldP build="whole" bldLvl="1" animBg="1" rev="0" advAuto="0" spid="288" grpId="3"/>
      <p:bldP build="whole" bldLvl="1" animBg="1" rev="0" advAuto="0" spid="291" grpId="5"/>
      <p:bldP build="whole" bldLvl="1" animBg="1" rev="0" advAuto="0" spid="294" grpId="8"/>
      <p:bldP build="whole" bldLvl="1" animBg="1" rev="0" advAuto="0" spid="293" grpId="4"/>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33"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834" name="picture-12.jpeg" descr="picture-12.jpeg"/>
          <p:cNvPicPr>
            <a:picLocks noChangeAspect="0"/>
          </p:cNvPicPr>
          <p:nvPr/>
        </p:nvPicPr>
        <p:blipFill>
          <a:blip r:embed="rId2">
            <a:extLst/>
          </a:blip>
          <a:stretch>
            <a:fillRect/>
          </a:stretch>
        </p:blipFill>
        <p:spPr>
          <a:xfrm>
            <a:off x="3811833" y="969401"/>
            <a:ext cx="16871712" cy="9673391"/>
          </a:xfrm>
          <a:prstGeom prst="rect">
            <a:avLst/>
          </a:prstGeom>
          <a:ln w="12700">
            <a:miter lim="400000"/>
          </a:ln>
        </p:spPr>
      </p:pic>
      <p:sp>
        <p:nvSpPr>
          <p:cNvPr id="835" name="Rectangle"/>
          <p:cNvSpPr/>
          <p:nvPr/>
        </p:nvSpPr>
        <p:spPr>
          <a:xfrm>
            <a:off x="20073371" y="13260519"/>
            <a:ext cx="592979"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36" name="We remove the tokens that were routed.…"/>
          <p:cNvSpPr/>
          <p:nvPr/>
        </p:nvSpPr>
        <p:spPr>
          <a:xfrm>
            <a:off x="7684385" y="11135157"/>
            <a:ext cx="9016964" cy="139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remove the tokens that were routed.</a:t>
            </a:r>
          </a:p>
          <a:p>
            <a:pPr algn="l" defTabSz="790646">
              <a:lnSpc>
                <a:spcPts val="500"/>
              </a:lnSpc>
              <a:defRPr b="0" sz="5600">
                <a:latin typeface="Gill Sans"/>
                <a:ea typeface="Gill Sans"/>
                <a:cs typeface="Gill Sans"/>
                <a:sym typeface="Gill Sans"/>
              </a:defRPr>
            </a:pPr>
          </a:p>
          <a:p>
            <a:pPr algn="l" defTabSz="618766">
              <a:lnSpc>
                <a:spcPts val="4900"/>
              </a:lnSpc>
              <a:tabLst>
                <a:tab pos="2755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Next is round 4.</a:t>
            </a:r>
          </a:p>
        </p:txBody>
      </p:sp>
      <p:sp>
        <p:nvSpPr>
          <p:cNvPr id="837" name="5 . 16"/>
          <p:cNvSpPr/>
          <p:nvPr/>
        </p:nvSpPr>
        <p:spPr>
          <a:xfrm>
            <a:off x="20173422" y="13343038"/>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5 . 16</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39"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840" name="picture-13.jpeg" descr="picture-13.jpeg"/>
          <p:cNvPicPr>
            <a:picLocks noChangeAspect="0"/>
          </p:cNvPicPr>
          <p:nvPr/>
        </p:nvPicPr>
        <p:blipFill>
          <a:blip r:embed="rId2">
            <a:extLst/>
          </a:blip>
          <a:stretch>
            <a:fillRect/>
          </a:stretch>
        </p:blipFill>
        <p:spPr>
          <a:xfrm>
            <a:off x="3811833" y="969401"/>
            <a:ext cx="16871712" cy="9642452"/>
          </a:xfrm>
          <a:prstGeom prst="rect">
            <a:avLst/>
          </a:prstGeom>
          <a:ln w="12700">
            <a:miter lim="400000"/>
          </a:ln>
        </p:spPr>
      </p:pic>
      <p:sp>
        <p:nvSpPr>
          <p:cNvPr id="841" name="Rectangle"/>
          <p:cNvSpPr/>
          <p:nvPr/>
        </p:nvSpPr>
        <p:spPr>
          <a:xfrm>
            <a:off x="20073371" y="13260519"/>
            <a:ext cx="592979"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42" name="Move tokens to"/>
          <p:cNvSpPr/>
          <p:nvPr/>
        </p:nvSpPr>
        <p:spPr>
          <a:xfrm>
            <a:off x="10042249" y="11109375"/>
            <a:ext cx="3503906"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Move tokens to</a:t>
            </a:r>
          </a:p>
        </p:txBody>
      </p:sp>
      <p:sp>
        <p:nvSpPr>
          <p:cNvPr id="843" name="G…"/>
          <p:cNvSpPr/>
          <p:nvPr/>
        </p:nvSpPr>
        <p:spPr>
          <a:xfrm>
            <a:off x="13564029" y="11236652"/>
            <a:ext cx="704156" cy="105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25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p>
          <a:p>
            <a:pPr algn="l" defTabSz="618766">
              <a:lnSpc>
                <a:spcPts val="1700"/>
              </a:lnSpc>
              <a:tabLst>
                <a:tab pos="419100" algn="l"/>
              </a:tabLst>
              <a:defRPr b="0" sz="5600">
                <a:latin typeface="Gill Sans"/>
                <a:ea typeface="Gill Sans"/>
                <a:cs typeface="Gill Sans"/>
                <a:sym typeface="Gill Sans"/>
              </a:defRPr>
            </a:pPr>
            <a:r>
              <a:rPr sz="2800">
                <a:solidFill>
                  <a:srgbClr val="FEFEFE"/>
                </a:solidFill>
                <a:latin typeface="Times New Roman"/>
                <a:ea typeface="Times New Roman"/>
                <a:cs typeface="Times New Roman"/>
                <a:sym typeface="Times New Roman"/>
              </a:rPr>
              <a:t>	</a:t>
            </a:r>
            <a:r>
              <a:rPr sz="2800">
                <a:solidFill>
                  <a:srgbClr val="FEFEFE"/>
                </a:solidFill>
                <a:latin typeface="Times New Roman"/>
                <a:ea typeface="Times New Roman"/>
                <a:cs typeface="Times New Roman"/>
                <a:sym typeface="Times New Roman"/>
              </a:rPr>
              <a:t>1</a:t>
            </a:r>
          </a:p>
        </p:txBody>
      </p:sp>
      <p:sp>
        <p:nvSpPr>
          <p:cNvPr id="844" name="."/>
          <p:cNvSpPr/>
          <p:nvPr/>
        </p:nvSpPr>
        <p:spPr>
          <a:xfrm>
            <a:off x="14208613" y="11109375"/>
            <a:ext cx="2707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p>
        </p:txBody>
      </p:sp>
      <p:sp>
        <p:nvSpPr>
          <p:cNvPr id="845" name="We include the unconstrained token, but this is not necessary."/>
          <p:cNvSpPr/>
          <p:nvPr/>
        </p:nvSpPr>
        <p:spPr>
          <a:xfrm>
            <a:off x="5237733" y="11843972"/>
            <a:ext cx="1391008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include the unconstrained token, but this is not necessary.</a:t>
            </a:r>
          </a:p>
        </p:txBody>
      </p:sp>
      <p:sp>
        <p:nvSpPr>
          <p:cNvPr id="846" name="5 . 17"/>
          <p:cNvSpPr/>
          <p:nvPr/>
        </p:nvSpPr>
        <p:spPr>
          <a:xfrm>
            <a:off x="20173422" y="13343038"/>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5 . 17</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48"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849" name="picture-14.jpeg" descr="picture-14.jpeg"/>
          <p:cNvPicPr>
            <a:picLocks noChangeAspect="0"/>
          </p:cNvPicPr>
          <p:nvPr/>
        </p:nvPicPr>
        <p:blipFill>
          <a:blip r:embed="rId2">
            <a:extLst/>
          </a:blip>
          <a:stretch>
            <a:fillRect/>
          </a:stretch>
        </p:blipFill>
        <p:spPr>
          <a:xfrm>
            <a:off x="3811833" y="969401"/>
            <a:ext cx="16871712" cy="9673391"/>
          </a:xfrm>
          <a:prstGeom prst="rect">
            <a:avLst/>
          </a:prstGeom>
          <a:ln w="12700">
            <a:miter lim="400000"/>
          </a:ln>
        </p:spPr>
      </p:pic>
      <p:sp>
        <p:nvSpPr>
          <p:cNvPr id="850" name="Rectangle"/>
          <p:cNvSpPr/>
          <p:nvPr/>
        </p:nvSpPr>
        <p:spPr>
          <a:xfrm>
            <a:off x="20073371" y="13260519"/>
            <a:ext cx="592979" cy="33515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51" name="And we are done since routing was trivial.…"/>
          <p:cNvSpPr/>
          <p:nvPr/>
        </p:nvSpPr>
        <p:spPr>
          <a:xfrm>
            <a:off x="7525518" y="11135140"/>
            <a:ext cx="9335887" cy="139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And we are done since routing was trivial.</a:t>
            </a:r>
          </a:p>
          <a:p>
            <a:pPr algn="l" defTabSz="790646">
              <a:lnSpc>
                <a:spcPts val="500"/>
              </a:lnSpc>
              <a:defRPr b="0" sz="5600">
                <a:latin typeface="Gill Sans"/>
                <a:ea typeface="Gill Sans"/>
                <a:cs typeface="Gill Sans"/>
                <a:sym typeface="Gill Sans"/>
              </a:defRPr>
            </a:pPr>
          </a:p>
          <a:p>
            <a:pPr algn="l" defTabSz="618766">
              <a:lnSpc>
                <a:spcPts val="4900"/>
              </a:lnSpc>
              <a:tabLst>
                <a:tab pos="2273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In a total of 4 rounds.</a:t>
            </a:r>
          </a:p>
        </p:txBody>
      </p:sp>
      <p:sp>
        <p:nvSpPr>
          <p:cNvPr id="852" name="5 . 18"/>
          <p:cNvSpPr/>
          <p:nvPr/>
        </p:nvSpPr>
        <p:spPr>
          <a:xfrm>
            <a:off x="20173422" y="13343021"/>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5 . 18</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5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55" name="Line"/>
          <p:cNvSpPr/>
          <p:nvPr/>
        </p:nvSpPr>
        <p:spPr>
          <a:xfrm>
            <a:off x="10741368" y="5970796"/>
            <a:ext cx="2797343" cy="1"/>
          </a:xfrm>
          <a:prstGeom prst="line">
            <a:avLst/>
          </a:prstGeom>
          <a:ln w="25400">
            <a:solidFill>
              <a:srgbClr val="D5D5D5"/>
            </a:solidFill>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56" name="Rectangle"/>
          <p:cNvSpPr/>
          <p:nvPr/>
        </p:nvSpPr>
        <p:spPr>
          <a:xfrm>
            <a:off x="20086262" y="13273409"/>
            <a:ext cx="580091" cy="322272"/>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57" name="Theorem: Routing on Hierarchical Products"/>
          <p:cNvSpPr/>
          <p:nvPr/>
        </p:nvSpPr>
        <p:spPr>
          <a:xfrm>
            <a:off x="4168051" y="4115057"/>
            <a:ext cx="16658426" cy="115640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7800"/>
              </a:lnSpc>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Theorem: Routing on Hierarchical Products</a:t>
            </a:r>
          </a:p>
        </p:txBody>
      </p:sp>
      <p:sp>
        <p:nvSpPr>
          <p:cNvPr id="858" name="rt(Π v (G1 , G2 ), π ) ≤"/>
          <p:cNvSpPr/>
          <p:nvPr/>
        </p:nvSpPr>
        <p:spPr>
          <a:xfrm>
            <a:off x="5577639" y="5735127"/>
            <a:ext cx="4705707"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rt(Π </a:t>
            </a:r>
            <a:r>
              <a:rPr i="1" sz="28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 ≤</a:t>
            </a:r>
          </a:p>
        </p:txBody>
      </p:sp>
      <p:sp>
        <p:nvSpPr>
          <p:cNvPr id="859" name="hamming(v)"/>
          <p:cNvSpPr/>
          <p:nvPr/>
        </p:nvSpPr>
        <p:spPr>
          <a:xfrm>
            <a:off x="10958527" y="5854221"/>
            <a:ext cx="5547710" cy="226446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3600">
                <a:latin typeface="Gill Sans"/>
                <a:ea typeface="Gill Sans"/>
                <a:cs typeface="Gill Sans"/>
                <a:sym typeface="Gill Sans"/>
              </a:defRPr>
            </a:pPr>
            <a:r>
              <a:rPr>
                <a:solidFill>
                  <a:srgbClr val="FEFEFE"/>
                </a:solidFill>
                <a:latin typeface="Times New Roman"/>
                <a:ea typeface="Times New Roman"/>
                <a:cs typeface="Times New Roman"/>
                <a:sym typeface="Times New Roman"/>
              </a:rPr>
              <a:t> </a:t>
            </a:r>
            <a:r>
              <a:rPr>
                <a:solidFill>
                  <a:srgbClr val="FEFEFE"/>
                </a:solidFill>
                <a:latin typeface="Times New Roman"/>
                <a:ea typeface="Times New Roman"/>
                <a:cs typeface="Times New Roman"/>
                <a:sym typeface="Times New Roman"/>
              </a:rPr>
              <a:t>hamming(</a:t>
            </a:r>
            <a:r>
              <a:rPr i="1">
                <a:solidFill>
                  <a:srgbClr val="FEFEFE"/>
                </a:solidFill>
                <a:latin typeface="Times New Roman"/>
                <a:ea typeface="Times New Roman"/>
                <a:cs typeface="Times New Roman"/>
                <a:sym typeface="Times New Roman"/>
              </a:rPr>
              <a:t>v</a:t>
            </a:r>
            <a:r>
              <a:rPr>
                <a:solidFill>
                  <a:srgbClr val="FEFEFE"/>
                </a:solidFill>
                <a:latin typeface="Times New Roman"/>
                <a:ea typeface="Times New Roman"/>
                <a:cs typeface="Times New Roman"/>
                <a:sym typeface="Times New Roman"/>
              </a:rPr>
              <a:t>)</a:t>
            </a:r>
            <a:r>
              <a:rPr i="1">
                <a:solidFill>
                  <a:srgbClr val="FEFEFE"/>
                </a:solidFill>
                <a:latin typeface="Times New Roman"/>
                <a:ea typeface="Times New Roman"/>
                <a:cs typeface="Times New Roman"/>
                <a:sym typeface="Times New Roman"/>
              </a:rPr>
              <a:t> </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700"/>
              </a:lnSpc>
              <a:defRPr b="0" sz="5600">
                <a:latin typeface="Gill Sans"/>
                <a:ea typeface="Gill Sans"/>
                <a:cs typeface="Gill Sans"/>
                <a:sym typeface="Gill Sans"/>
              </a:defRPr>
            </a:pPr>
          </a:p>
        </p:txBody>
      </p:sp>
      <p:sp>
        <p:nvSpPr>
          <p:cNvPr id="860" name="(rt(G1 ) +"/>
          <p:cNvSpPr/>
          <p:nvPr/>
        </p:nvSpPr>
        <p:spPr>
          <a:xfrm>
            <a:off x="13983141" y="5735127"/>
            <a:ext cx="2122269"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(rt(</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p>
        </p:txBody>
      </p:sp>
      <p:sp>
        <p:nvSpPr>
          <p:cNvPr id="861" name="rt(G2 )) + rt(G2 )"/>
          <p:cNvSpPr/>
          <p:nvPr/>
        </p:nvSpPr>
        <p:spPr>
          <a:xfrm>
            <a:off x="15999874" y="5735127"/>
            <a:ext cx="3623535" cy="723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rt(</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 + rt(</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a:t>
            </a:r>
          </a:p>
        </p:txBody>
      </p:sp>
      <p:sp>
        <p:nvSpPr>
          <p:cNvPr id="862" name="where"/>
          <p:cNvSpPr/>
          <p:nvPr/>
        </p:nvSpPr>
        <p:spPr>
          <a:xfrm>
            <a:off x="4686983" y="7822932"/>
            <a:ext cx="145797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where</a:t>
            </a:r>
          </a:p>
        </p:txBody>
      </p:sp>
      <p:sp>
        <p:nvSpPr>
          <p:cNvPr id="863" name="degree(π )"/>
          <p:cNvSpPr/>
          <p:nvPr/>
        </p:nvSpPr>
        <p:spPr>
          <a:xfrm>
            <a:off x="6198280" y="7822932"/>
            <a:ext cx="2345196"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degree(</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a:t>
            </a:r>
          </a:p>
        </p:txBody>
      </p:sp>
      <p:sp>
        <p:nvSpPr>
          <p:cNvPr id="864" name="equals the maximum number of tokens leaving or…"/>
          <p:cNvSpPr/>
          <p:nvPr/>
        </p:nvSpPr>
        <p:spPr>
          <a:xfrm>
            <a:off x="8518071" y="7822932"/>
            <a:ext cx="11180999" cy="1460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equals the maximum number of tokens leaving or</a:t>
            </a:r>
          </a:p>
          <a:p>
            <a:pPr algn="l" defTabSz="790646">
              <a:lnSpc>
                <a:spcPts val="800"/>
              </a:lnSpc>
              <a:defRPr b="0" sz="5600">
                <a:latin typeface="Gill Sans"/>
                <a:ea typeface="Gill Sans"/>
                <a:cs typeface="Gill Sans"/>
                <a:sym typeface="Gill Sans"/>
              </a:defRPr>
            </a:pPr>
          </a:p>
          <a:p>
            <a:pPr algn="l" defTabSz="618766">
              <a:lnSpc>
                <a:spcPts val="3400"/>
              </a:lnSpc>
              <a:tabLst>
                <a:tab pos="12065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entering a copy of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a:t>
            </a:r>
          </a:p>
        </p:txBody>
      </p:sp>
      <p:sp>
        <p:nvSpPr>
          <p:cNvPr id="865" name="5 . 19"/>
          <p:cNvSpPr/>
          <p:nvPr/>
        </p:nvSpPr>
        <p:spPr>
          <a:xfrm>
            <a:off x="20173422" y="13342970"/>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5 . 19</a:t>
            </a:r>
          </a:p>
        </p:txBody>
      </p:sp>
      <p:sp>
        <p:nvSpPr>
          <p:cNvPr id="866" name="⌉"/>
          <p:cNvSpPr/>
          <p:nvPr/>
        </p:nvSpPr>
        <p:spPr>
          <a:xfrm>
            <a:off x="13454136" y="5446379"/>
            <a:ext cx="556491" cy="63573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p>
        </p:txBody>
      </p:sp>
      <p:sp>
        <p:nvSpPr>
          <p:cNvPr id="867" name="⌉"/>
          <p:cNvSpPr/>
          <p:nvPr/>
        </p:nvSpPr>
        <p:spPr>
          <a:xfrm flipH="1">
            <a:off x="10343849" y="5446379"/>
            <a:ext cx="554175" cy="6357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p>
        </p:txBody>
      </p:sp>
      <p:sp>
        <p:nvSpPr>
          <p:cNvPr id="868" name="degree(π)"/>
          <p:cNvSpPr txBox="1"/>
          <p:nvPr/>
        </p:nvSpPr>
        <p:spPr>
          <a:xfrm>
            <a:off x="11103115" y="5266129"/>
            <a:ext cx="2143311" cy="1002960"/>
          </a:xfrm>
          <a:prstGeom prst="rect">
            <a:avLst/>
          </a:prstGeom>
          <a:ln w="12700">
            <a:miter lim="400000"/>
          </a:ln>
          <a:extLst>
            <a:ext uri="{C572A759-6A51-4108-AA02-DFA0A04FC94B}">
              <ma14:wrappingTextBoxFlag xmlns:ma14="http://schemas.microsoft.com/office/mac/drawingml/2011/main" val="1"/>
            </a:ext>
          </a:extLst>
        </p:spPr>
        <p:txBody>
          <a:bodyPr wrap="none" lIns="68751" tIns="68751" rIns="68751" bIns="68751" anchor="ctr">
            <a:spAutoFit/>
          </a:bodyPr>
          <a:lstStyle/>
          <a:p>
            <a:pPr algn="l" defTabSz="790646">
              <a:lnSpc>
                <a:spcPts val="4900"/>
              </a:lnSpc>
              <a:defRPr b="0" sz="3600">
                <a:latin typeface="Gill Sans"/>
                <a:ea typeface="Gill Sans"/>
                <a:cs typeface="Gill Sans"/>
                <a:sym typeface="Gill Sans"/>
              </a:defRPr>
            </a:pPr>
            <a:r>
              <a:rPr>
                <a:solidFill>
                  <a:srgbClr val="FEFEFE"/>
                </a:solidFill>
                <a:latin typeface="Times New Roman"/>
                <a:ea typeface="Times New Roman"/>
                <a:cs typeface="Times New Roman"/>
                <a:sym typeface="Times New Roman"/>
              </a:rPr>
              <a:t> </a:t>
            </a:r>
            <a:r>
              <a:rPr>
                <a:solidFill>
                  <a:srgbClr val="FEFEFE"/>
                </a:solidFill>
                <a:latin typeface="Times New Roman"/>
                <a:ea typeface="Times New Roman"/>
                <a:cs typeface="Times New Roman"/>
                <a:sym typeface="Times New Roman"/>
              </a:rPr>
              <a:t>degree(</a:t>
            </a:r>
            <a:r>
              <a:rPr i="1">
                <a:solidFill>
                  <a:srgbClr val="FEFEFE"/>
                </a:solidFill>
                <a:latin typeface="Times New Roman"/>
                <a:ea typeface="Times New Roman"/>
                <a:cs typeface="Times New Roman"/>
                <a:sym typeface="Times New Roman"/>
              </a:rPr>
              <a:t>π</a:t>
            </a:r>
            <a:r>
              <a:rPr>
                <a:solidFill>
                  <a:srgbClr val="FEFEFE"/>
                </a:solidFill>
                <a:latin typeface="Times New Roman"/>
                <a:ea typeface="Times New Roman"/>
                <a:cs typeface="Times New Roman"/>
                <a:sym typeface="Times New Roman"/>
              </a:rPr>
              <a:t>)</a:t>
            </a:r>
          </a:p>
        </p:txBody>
      </p:sp>
      <p:sp>
        <p:nvSpPr>
          <p:cNvPr id="869" name="#rounds"/>
          <p:cNvSpPr txBox="1"/>
          <p:nvPr/>
        </p:nvSpPr>
        <p:spPr>
          <a:xfrm>
            <a:off x="11431622" y="6489135"/>
            <a:ext cx="1403242" cy="997099"/>
          </a:xfrm>
          <a:prstGeom prst="rect">
            <a:avLst/>
          </a:prstGeom>
          <a:ln w="12700">
            <a:miter lim="400000"/>
          </a:ln>
          <a:extLst>
            <a:ext uri="{C572A759-6A51-4108-AA02-DFA0A04FC94B}">
              <ma14:wrappingTextBoxFlag xmlns:ma14="http://schemas.microsoft.com/office/mac/drawingml/2011/main" val="1"/>
            </a:ext>
          </a:extLst>
        </p:spPr>
        <p:txBody>
          <a:bodyPr lIns="68751" tIns="68751" rIns="68751" bIns="68751" anchor="ctr">
            <a:spAutoFit/>
          </a:bodyPr>
          <a:lstStyle/>
          <a:p>
            <a:pPr algn="l" defTabSz="618766">
              <a:lnSpc>
                <a:spcPts val="3400"/>
              </a:lnSpc>
              <a:tabLst>
                <a:tab pos="1117600" algn="l"/>
              </a:tabLst>
              <a:defRPr b="0" sz="5600">
                <a:latin typeface="Gill Sans"/>
                <a:ea typeface="Gill Sans"/>
                <a:cs typeface="Gill Sans"/>
                <a:sym typeface="Gill Sans"/>
              </a:defRPr>
            </a:pPr>
            <a:r>
              <a:rPr sz="2800">
                <a:solidFill>
                  <a:srgbClr val="FEFEFE"/>
                </a:solidFill>
                <a:latin typeface="Times New Roman"/>
                <a:ea typeface="Times New Roman"/>
                <a:cs typeface="Times New Roman"/>
                <a:sym typeface="Times New Roman"/>
              </a:rPr>
              <a:t>	</a:t>
            </a:r>
            <a:r>
              <a:rPr sz="2800">
                <a:solidFill>
                  <a:srgbClr val="FEFEFE"/>
                </a:solidFill>
                <a:latin typeface="Times New Roman"/>
                <a:ea typeface="Times New Roman"/>
                <a:cs typeface="Times New Roman"/>
                <a:sym typeface="Times New Roman"/>
              </a:rPr>
              <a:t>#rounds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71"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72" name="Line"/>
          <p:cNvSpPr/>
          <p:nvPr/>
        </p:nvSpPr>
        <p:spPr>
          <a:xfrm>
            <a:off x="8209375" y="7343560"/>
            <a:ext cx="2797343" cy="1"/>
          </a:xfrm>
          <a:prstGeom prst="line">
            <a:avLst/>
          </a:prstGeom>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73" name="Rectangle"/>
          <p:cNvSpPr/>
          <p:nvPr/>
        </p:nvSpPr>
        <p:spPr>
          <a:xfrm>
            <a:off x="20086262" y="13273409"/>
            <a:ext cx="580091" cy="322272"/>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74" name="Lower Bound on Hierarchical Products…"/>
          <p:cNvSpPr/>
          <p:nvPr/>
        </p:nvSpPr>
        <p:spPr>
          <a:xfrm>
            <a:off x="5061734" y="4424407"/>
            <a:ext cx="14875810" cy="20503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7800"/>
              </a:lnSpc>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Lower Bound on Hierarchical Products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618766">
              <a:lnSpc>
                <a:spcPts val="4900"/>
              </a:lnSpc>
              <a:tabLst>
                <a:tab pos="3644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also show a lower bound of</a:t>
            </a:r>
          </a:p>
        </p:txBody>
      </p:sp>
      <p:sp>
        <p:nvSpPr>
          <p:cNvPr id="875" name="2"/>
          <p:cNvSpPr/>
          <p:nvPr/>
        </p:nvSpPr>
        <p:spPr>
          <a:xfrm>
            <a:off x="7477580" y="6985293"/>
            <a:ext cx="40606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3644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2</a:t>
            </a:r>
          </a:p>
        </p:txBody>
      </p:sp>
      <p:sp>
        <p:nvSpPr>
          <p:cNvPr id="876" name="degree(π )…"/>
          <p:cNvSpPr/>
          <p:nvPr/>
        </p:nvSpPr>
        <p:spPr>
          <a:xfrm>
            <a:off x="8218020" y="6624432"/>
            <a:ext cx="3052103" cy="143552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3644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degree(</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a:t>
            </a:r>
          </a:p>
          <a:p>
            <a:pPr algn="l" defTabSz="790646">
              <a:lnSpc>
                <a:spcPts val="800"/>
              </a:lnSpc>
              <a:defRPr b="0" sz="5600">
                <a:latin typeface="Gill Sans"/>
                <a:ea typeface="Gill Sans"/>
                <a:cs typeface="Gill Sans"/>
                <a:sym typeface="Gill Sans"/>
              </a:defRPr>
            </a:pPr>
          </a:p>
          <a:p>
            <a:pPr algn="l" defTabSz="618766">
              <a:lnSpc>
                <a:spcPts val="4900"/>
              </a:lnSpc>
              <a:tabLst>
                <a:tab pos="3644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hamming(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a:t>
            </a:r>
          </a:p>
        </p:txBody>
      </p:sp>
      <p:sp>
        <p:nvSpPr>
          <p:cNvPr id="877" name="−"/>
          <p:cNvSpPr/>
          <p:nvPr/>
        </p:nvSpPr>
        <p:spPr>
          <a:xfrm>
            <a:off x="11501180" y="6985293"/>
            <a:ext cx="440699"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3644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p>
        </p:txBody>
      </p:sp>
      <p:sp>
        <p:nvSpPr>
          <p:cNvPr id="878" name="1 ≤ rt(Π v (G1 , G2 , ), π ) ,"/>
          <p:cNvSpPr/>
          <p:nvPr/>
        </p:nvSpPr>
        <p:spPr>
          <a:xfrm>
            <a:off x="11891038" y="6985293"/>
            <a:ext cx="5653193" cy="736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4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1 ≤ rt(Π </a:t>
            </a:r>
            <a:r>
              <a:rPr i="1" sz="28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1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G</a:t>
            </a:r>
            <a:r>
              <a:rPr sz="2800">
                <a:solidFill>
                  <a:srgbClr val="FEFEFE"/>
                </a:solidFill>
                <a:latin typeface="Times New Roman"/>
                <a:ea typeface="Times New Roman"/>
                <a:cs typeface="Times New Roman"/>
                <a:sym typeface="Times New Roman"/>
              </a:rPr>
              <a:t>2 </a:t>
            </a:r>
            <a:r>
              <a:rPr sz="4000">
                <a:solidFill>
                  <a:srgbClr val="FEFEFE"/>
                </a:solidFill>
                <a:latin typeface="Times New Roman"/>
                <a:ea typeface="Times New Roman"/>
                <a:cs typeface="Times New Roman"/>
                <a:sym typeface="Times New Roman"/>
              </a:rPr>
              <a:t>, ),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 ,</a:t>
            </a:r>
          </a:p>
        </p:txBody>
      </p:sp>
      <p:sp>
        <p:nvSpPr>
          <p:cNvPr id="879" name="which is tight up to the -1 in some cases."/>
          <p:cNvSpPr/>
          <p:nvPr/>
        </p:nvSpPr>
        <p:spPr>
          <a:xfrm>
            <a:off x="7665857" y="8274065"/>
            <a:ext cx="9054004"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3644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which is tight up to the -1 in some cases.</a:t>
            </a:r>
          </a:p>
        </p:txBody>
      </p:sp>
      <p:sp>
        <p:nvSpPr>
          <p:cNvPr id="880" name="5 . 20"/>
          <p:cNvSpPr/>
          <p:nvPr/>
        </p:nvSpPr>
        <p:spPr>
          <a:xfrm>
            <a:off x="20173422" y="13343038"/>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5 . 20</a:t>
            </a:r>
          </a:p>
        </p:txBody>
      </p:sp>
      <p:sp>
        <p:nvSpPr>
          <p:cNvPr id="881" name="⌈"/>
          <p:cNvSpPr/>
          <p:nvPr/>
        </p:nvSpPr>
        <p:spPr>
          <a:xfrm>
            <a:off x="7850764" y="6715821"/>
            <a:ext cx="556490" cy="6357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3644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p>
        </p:txBody>
      </p:sp>
      <p:sp>
        <p:nvSpPr>
          <p:cNvPr id="882" name="⌉"/>
          <p:cNvSpPr/>
          <p:nvPr/>
        </p:nvSpPr>
        <p:spPr>
          <a:xfrm>
            <a:off x="11008081" y="6715821"/>
            <a:ext cx="556491" cy="6357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4900"/>
              </a:lnSpc>
              <a:tabLst>
                <a:tab pos="3644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8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pic>
        <p:nvPicPr>
          <p:cNvPr id="885" name="picture-15.jpeg" descr="picture-15.jpeg"/>
          <p:cNvPicPr>
            <a:picLocks noChangeAspect="0"/>
          </p:cNvPicPr>
          <p:nvPr/>
        </p:nvPicPr>
        <p:blipFill>
          <a:blip r:embed="rId2">
            <a:extLst/>
          </a:blip>
          <a:stretch>
            <a:fillRect/>
          </a:stretch>
        </p:blipFill>
        <p:spPr>
          <a:xfrm>
            <a:off x="6297214" y="6909564"/>
            <a:ext cx="11797823" cy="2928831"/>
          </a:xfrm>
          <a:prstGeom prst="rect">
            <a:avLst/>
          </a:prstGeom>
          <a:ln w="12700">
            <a:miter lim="400000"/>
          </a:ln>
        </p:spPr>
      </p:pic>
      <p:sp>
        <p:nvSpPr>
          <p:cNvPr id="886" name="Rectangle"/>
          <p:cNvSpPr/>
          <p:nvPr/>
        </p:nvSpPr>
        <p:spPr>
          <a:xfrm>
            <a:off x="20090559" y="13277705"/>
            <a:ext cx="575798"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87" name="Minimizing Total Transpositions…"/>
          <p:cNvSpPr/>
          <p:nvPr/>
        </p:nvSpPr>
        <p:spPr>
          <a:xfrm>
            <a:off x="4239537" y="3277402"/>
            <a:ext cx="15907552" cy="34422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20574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Minimizing Total Transpositions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We also generalize a 4-approximation routing algorithm [Miltzow 2016]</a:t>
            </a:r>
          </a:p>
          <a:p>
            <a:pPr algn="l" defTabSz="790646">
              <a:lnSpc>
                <a:spcPts val="500"/>
              </a:lnSpc>
              <a:defRPr b="0" sz="5600">
                <a:latin typeface="Gill Sans"/>
                <a:ea typeface="Gill Sans"/>
                <a:cs typeface="Gill Sans"/>
                <a:sym typeface="Gill Sans"/>
              </a:defRPr>
            </a:pPr>
          </a:p>
          <a:p>
            <a:pPr algn="l" defTabSz="618766">
              <a:lnSpc>
                <a:spcPts val="4900"/>
              </a:lnSpc>
              <a:tabLst>
                <a:tab pos="13081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for minimizing the total number of transpositions to partial</a:t>
            </a:r>
          </a:p>
          <a:p>
            <a:pPr algn="l" defTabSz="790646">
              <a:lnSpc>
                <a:spcPts val="500"/>
              </a:lnSpc>
              <a:defRPr b="0" sz="5600">
                <a:latin typeface="Gill Sans"/>
                <a:ea typeface="Gill Sans"/>
                <a:cs typeface="Gill Sans"/>
                <a:sym typeface="Gill Sans"/>
              </a:defRPr>
            </a:pPr>
          </a:p>
          <a:p>
            <a:pPr algn="l" defTabSz="618766">
              <a:lnSpc>
                <a:spcPts val="4900"/>
              </a:lnSpc>
              <a:tabLst>
                <a:tab pos="6337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permutations.</a:t>
            </a:r>
          </a:p>
        </p:txBody>
      </p:sp>
      <p:sp>
        <p:nvSpPr>
          <p:cNvPr id="888" name="Given graph G = (V , E ) and π : V ⥎V , the"/>
          <p:cNvSpPr/>
          <p:nvPr/>
        </p:nvSpPr>
        <p:spPr>
          <a:xfrm>
            <a:off x="7590350" y="7296705"/>
            <a:ext cx="9522721" cy="72920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Given graph </a:t>
            </a:r>
            <a:r>
              <a:rPr i="1" sz="4000">
                <a:solidFill>
                  <a:srgbClr val="FEFEFE"/>
                </a:solidFill>
                <a:latin typeface="Times New Roman"/>
                <a:ea typeface="Times New Roman"/>
                <a:cs typeface="Times New Roman"/>
                <a:sym typeface="Times New Roman"/>
              </a:rPr>
              <a:t>G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E </a:t>
            </a:r>
            <a:r>
              <a:rPr sz="4000">
                <a:solidFill>
                  <a:srgbClr val="FEFEFE"/>
                </a:solidFill>
                <a:latin typeface="Times New Roman"/>
                <a:ea typeface="Times New Roman"/>
                <a:cs typeface="Times New Roman"/>
                <a:sym typeface="Times New Roman"/>
              </a:rPr>
              <a:t>) and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a:t>
            </a:r>
            <a:r>
              <a:rPr i="1" sz="4000">
                <a:solidFill>
                  <a:srgbClr val="FEFEFE"/>
                </a:solidFill>
                <a:latin typeface="Times New Roman"/>
                <a:ea typeface="Times New Roman"/>
                <a:cs typeface="Times New Roman"/>
                <a:sym typeface="Times New Roman"/>
              </a:rPr>
              <a:t>V </a:t>
            </a:r>
            <a:r>
              <a:rPr sz="4000">
                <a:solidFill>
                  <a:srgbClr val="FEFEFE"/>
                </a:solidFill>
                <a:latin typeface="Times New Roman"/>
                <a:ea typeface="Times New Roman"/>
                <a:cs typeface="Times New Roman"/>
                <a:sym typeface="Times New Roman"/>
              </a:rPr>
              <a:t>, the</a:t>
            </a:r>
          </a:p>
        </p:txBody>
      </p:sp>
      <p:sp>
        <p:nvSpPr>
          <p:cNvPr id="889" name="generalized algorithm uses at most…"/>
          <p:cNvSpPr/>
          <p:nvPr/>
        </p:nvSpPr>
        <p:spPr>
          <a:xfrm>
            <a:off x="7159414" y="8031302"/>
            <a:ext cx="7752944" cy="14114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generalized algorithm uses at most</a:t>
            </a:r>
          </a:p>
          <a:p>
            <a:pPr algn="l" defTabSz="790646">
              <a:lnSpc>
                <a:spcPts val="800"/>
              </a:lnSpc>
              <a:defRPr b="0" sz="5600">
                <a:latin typeface="Gill Sans"/>
                <a:ea typeface="Gill Sans"/>
                <a:cs typeface="Gill Sans"/>
                <a:sym typeface="Gill Sans"/>
              </a:defRPr>
            </a:pPr>
          </a:p>
          <a:p>
            <a:pPr algn="l" defTabSz="618766">
              <a:lnSpc>
                <a:spcPts val="4900"/>
              </a:lnSpc>
              <a:tabLst>
                <a:tab pos="33909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transpositions.</a:t>
            </a:r>
          </a:p>
        </p:txBody>
      </p:sp>
      <p:sp>
        <p:nvSpPr>
          <p:cNvPr id="890" name="4⋅rs(G, π )"/>
          <p:cNvSpPr/>
          <p:nvPr/>
        </p:nvSpPr>
        <p:spPr>
          <a:xfrm>
            <a:off x="15014092" y="8031302"/>
            <a:ext cx="2647103" cy="67687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4⋅rs(</a:t>
            </a:r>
            <a:r>
              <a:rPr i="1" sz="4000">
                <a:solidFill>
                  <a:srgbClr val="FEFEFE"/>
                </a:solidFill>
                <a:latin typeface="Times New Roman"/>
                <a:ea typeface="Times New Roman"/>
                <a:cs typeface="Times New Roman"/>
                <a:sym typeface="Times New Roman"/>
              </a:rPr>
              <a:t>G</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a:t>
            </a:r>
          </a:p>
        </p:txBody>
      </p:sp>
      <p:sp>
        <p:nvSpPr>
          <p:cNvPr id="891" name="rs(G, π ) , the routing size , is the smallest number of transpositions along"/>
          <p:cNvSpPr/>
          <p:nvPr/>
        </p:nvSpPr>
        <p:spPr>
          <a:xfrm>
            <a:off x="4121131" y="10039682"/>
            <a:ext cx="16036256"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rs(</a:t>
            </a:r>
            <a:r>
              <a:rPr i="1" sz="4000">
                <a:solidFill>
                  <a:srgbClr val="FEFEFE"/>
                </a:solidFill>
                <a:latin typeface="Times New Roman"/>
                <a:ea typeface="Times New Roman"/>
                <a:cs typeface="Times New Roman"/>
                <a:sym typeface="Times New Roman"/>
              </a:rPr>
              <a:t>G</a:t>
            </a:r>
            <a:r>
              <a:rPr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 , the routing size , is the smallest number of transpositions along</a:t>
            </a:r>
          </a:p>
        </p:txBody>
      </p:sp>
      <p:sp>
        <p:nvSpPr>
          <p:cNvPr id="892" name="E to implement π ."/>
          <p:cNvSpPr/>
          <p:nvPr/>
        </p:nvSpPr>
        <p:spPr>
          <a:xfrm>
            <a:off x="10105070" y="10774278"/>
            <a:ext cx="4175045"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E </a:t>
            </a:r>
            <a:r>
              <a:rPr sz="4000">
                <a:solidFill>
                  <a:srgbClr val="FEFEFE"/>
                </a:solidFill>
                <a:latin typeface="Times New Roman"/>
                <a:ea typeface="Times New Roman"/>
                <a:cs typeface="Times New Roman"/>
                <a:sym typeface="Times New Roman"/>
              </a:rPr>
              <a:t>to implement </a:t>
            </a:r>
            <a:r>
              <a:rPr i="1" sz="4000">
                <a:solidFill>
                  <a:srgbClr val="FEFEFE"/>
                </a:solidFill>
                <a:latin typeface="Times New Roman"/>
                <a:ea typeface="Times New Roman"/>
                <a:cs typeface="Times New Roman"/>
                <a:sym typeface="Times New Roman"/>
              </a:rPr>
              <a:t>π </a:t>
            </a:r>
            <a:r>
              <a:rPr sz="4000">
                <a:solidFill>
                  <a:srgbClr val="FEFEFE"/>
                </a:solidFill>
                <a:latin typeface="Times New Roman"/>
                <a:ea typeface="Times New Roman"/>
                <a:cs typeface="Times New Roman"/>
                <a:sym typeface="Times New Roman"/>
              </a:rPr>
              <a:t>.</a:t>
            </a:r>
          </a:p>
        </p:txBody>
      </p:sp>
      <p:sp>
        <p:nvSpPr>
          <p:cNvPr id="893" name="5 . 21"/>
          <p:cNvSpPr/>
          <p:nvPr/>
        </p:nvSpPr>
        <p:spPr>
          <a:xfrm>
            <a:off x="20173422" y="13343021"/>
            <a:ext cx="451186"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5 . 21</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895"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96"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897" name="Architecture-Respecting…"/>
          <p:cNvSpPr/>
          <p:nvPr/>
        </p:nvSpPr>
        <p:spPr>
          <a:xfrm>
            <a:off x="5162622" y="5103624"/>
            <a:ext cx="14540732" cy="32258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2200"/>
              </a:lnSpc>
              <a:defRPr b="0" sz="5600">
                <a:latin typeface="Gill Sans"/>
                <a:ea typeface="Gill Sans"/>
                <a:cs typeface="Gill Sans"/>
                <a:sym typeface="Gill Sans"/>
              </a:defRPr>
            </a:pPr>
            <a:r>
              <a:rPr b="1" sz="10400">
                <a:latin typeface="Times New Roman"/>
                <a:ea typeface="Times New Roman"/>
                <a:cs typeface="Times New Roman"/>
                <a:sym typeface="Times New Roman"/>
              </a:rPr>
              <a:t> </a:t>
            </a:r>
            <a:r>
              <a:rPr b="1" sz="10400">
                <a:solidFill>
                  <a:srgbClr val="FFFFFF"/>
                </a:solidFill>
                <a:latin typeface="Times New Roman"/>
                <a:ea typeface="Times New Roman"/>
                <a:cs typeface="Times New Roman"/>
                <a:sym typeface="Times New Roman"/>
              </a:rPr>
              <a:t>Architecture-Respecting</a:t>
            </a:r>
            <a:endParaRPr>
              <a:solidFill>
                <a:srgbClr val="FFFFFF"/>
              </a:solidFill>
            </a:endParaRPr>
          </a:p>
          <a:p>
            <a:pPr algn="l" defTabSz="790646">
              <a:lnSpc>
                <a:spcPts val="900"/>
              </a:lnSpc>
              <a:defRPr b="0" sz="5600">
                <a:solidFill>
                  <a:srgbClr val="FFFFFF"/>
                </a:solidFill>
                <a:latin typeface="Gill Sans"/>
                <a:ea typeface="Gill Sans"/>
                <a:cs typeface="Gill Sans"/>
                <a:sym typeface="Gill Sans"/>
              </a:defRPr>
            </a:pPr>
          </a:p>
          <a:p>
            <a:pPr algn="l" defTabSz="790646">
              <a:lnSpc>
                <a:spcPts val="12200"/>
              </a:lnSpc>
              <a:defRPr b="0" sz="5600">
                <a:solidFill>
                  <a:srgbClr val="FFFFFF"/>
                </a:solidFill>
                <a:latin typeface="Gill Sans"/>
                <a:ea typeface="Gill Sans"/>
                <a:cs typeface="Gill Sans"/>
                <a:sym typeface="Gill Sans"/>
              </a:defRPr>
            </a:pPr>
            <a:r>
              <a:rPr b="1" sz="10400">
                <a:latin typeface="Times New Roman"/>
                <a:ea typeface="Times New Roman"/>
                <a:cs typeface="Times New Roman"/>
                <a:sym typeface="Times New Roman"/>
              </a:rPr>
              <a:t> </a:t>
            </a:r>
            <a:r>
              <a:rPr b="1" sz="10400">
                <a:latin typeface="Times New Roman"/>
                <a:ea typeface="Times New Roman"/>
                <a:cs typeface="Times New Roman"/>
                <a:sym typeface="Times New Roman"/>
              </a:rPr>
              <a:t>Circuit Transformations</a:t>
            </a:r>
          </a:p>
        </p:txBody>
      </p:sp>
      <p:sp>
        <p:nvSpPr>
          <p:cNvPr id="898" name="6 . 1"/>
          <p:cNvSpPr/>
          <p:nvPr/>
        </p:nvSpPr>
        <p:spPr>
          <a:xfrm>
            <a:off x="20273714" y="13343004"/>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6 . 1</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00"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01"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02" name="A simple recipe…"/>
          <p:cNvSpPr/>
          <p:nvPr/>
        </p:nvSpPr>
        <p:spPr>
          <a:xfrm>
            <a:off x="4485813" y="4630611"/>
            <a:ext cx="16115786" cy="891993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618766">
              <a:lnSpc>
                <a:spcPts val="7800"/>
              </a:lnSpc>
              <a:tabLst>
                <a:tab pos="4800600" algn="l"/>
              </a:tabLst>
              <a:defRPr b="0" sz="5600">
                <a:solidFill>
                  <a:srgbClr val="FFFFFF"/>
                </a:solidFill>
                <a:latin typeface="Gill Sans"/>
                <a:ea typeface="Gill Sans"/>
                <a:cs typeface="Gill Sans"/>
                <a:sym typeface="Gill Sans"/>
              </a:defRPr>
            </a:pPr>
            <a:r>
              <a:rPr b="1" sz="6600">
                <a:latin typeface="Times New Roman"/>
                <a:ea typeface="Times New Roman"/>
                <a:cs typeface="Times New Roman"/>
                <a:sym typeface="Times New Roman"/>
              </a:rPr>
              <a:t>	</a:t>
            </a:r>
            <a:r>
              <a:rPr b="1" sz="6600">
                <a:latin typeface="Times New Roman"/>
                <a:ea typeface="Times New Roman"/>
                <a:cs typeface="Times New Roman"/>
                <a:sym typeface="Times New Roman"/>
              </a:rPr>
              <a:t>A simple recipe</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0"/>
              </a:lnSpc>
              <a:defRPr b="0" sz="5600">
                <a:latin typeface="Gill Sans"/>
                <a:ea typeface="Gill Sans"/>
                <a:cs typeface="Gill Sans"/>
                <a:sym typeface="Gill Sans"/>
              </a:defRPr>
            </a:pPr>
          </a:p>
          <a:p>
            <a:pPr algn="l" defTabSz="618766">
              <a:lnSpc>
                <a:spcPts val="4900"/>
              </a:lnSpc>
              <a:tabLst>
                <a:tab pos="63500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Ingredients:</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63500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 routing algorithm for implementing partial permutations.</a:t>
            </a:r>
          </a:p>
          <a:p>
            <a:pPr algn="l" defTabSz="790646">
              <a:lnSpc>
                <a:spcPts val="500"/>
              </a:lnSpc>
              <a:defRPr b="0" sz="5600">
                <a:latin typeface="Gill Sans"/>
                <a:ea typeface="Gill Sans"/>
                <a:cs typeface="Gill Sans"/>
                <a:sym typeface="Gill Sans"/>
              </a:defRPr>
            </a:pPr>
          </a:p>
          <a:p>
            <a:pPr algn="l" defTabSz="618766">
              <a:lnSpc>
                <a:spcPts val="4900"/>
              </a:lnSpc>
              <a:tabLst>
                <a:tab pos="63500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An algorithm for finding an assignment of circuit qubits to architecture</a:t>
            </a:r>
          </a:p>
          <a:p>
            <a:pPr algn="l" defTabSz="790646">
              <a:lnSpc>
                <a:spcPts val="500"/>
              </a:lnSpc>
              <a:defRPr b="0" sz="5600">
                <a:latin typeface="Gill Sans"/>
                <a:ea typeface="Gill Sans"/>
                <a:cs typeface="Gill Sans"/>
                <a:sym typeface="Gill Sans"/>
              </a:defRPr>
            </a:pPr>
          </a:p>
          <a:p>
            <a:pPr algn="l" defTabSz="618766">
              <a:lnSpc>
                <a:spcPts val="4900"/>
              </a:lnSpc>
              <a:tabLst>
                <a:tab pos="63500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qubits.</a:t>
            </a: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1300"/>
              </a:lnSpc>
              <a:defRPr b="0" sz="5600">
                <a:latin typeface="Gill Sans"/>
                <a:ea typeface="Gill Sans"/>
                <a:cs typeface="Gill Sans"/>
                <a:sym typeface="Gill Sans"/>
              </a:defRPr>
            </a:pPr>
          </a:p>
          <a:p>
            <a:pPr algn="l" defTabSz="790646">
              <a:lnSpc>
                <a:spcPts val="700"/>
              </a:lnSpc>
              <a:defRPr b="0" sz="5600">
                <a:latin typeface="Gill Sans"/>
                <a:ea typeface="Gill Sans"/>
                <a:cs typeface="Gill Sans"/>
                <a:sym typeface="Gill Sans"/>
              </a:defRPr>
            </a:pPr>
          </a:p>
          <a:p>
            <a:pPr algn="l" defTabSz="618766">
              <a:lnSpc>
                <a:spcPts val="1500"/>
              </a:lnSpc>
              <a:tabLst>
                <a:tab pos="15786100" algn="l"/>
              </a:tabLst>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6 . 2</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04"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05"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06" name="Let"/>
          <p:cNvSpPr/>
          <p:nvPr/>
        </p:nvSpPr>
        <p:spPr>
          <a:xfrm>
            <a:off x="4069780" y="3518480"/>
            <a:ext cx="8568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Let</a:t>
            </a:r>
          </a:p>
        </p:txBody>
      </p:sp>
      <p:sp>
        <p:nvSpPr>
          <p:cNvPr id="907" name="Q"/>
          <p:cNvSpPr/>
          <p:nvPr/>
        </p:nvSpPr>
        <p:spPr>
          <a:xfrm>
            <a:off x="4878689" y="3645757"/>
            <a:ext cx="526353"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p>
        </p:txBody>
      </p:sp>
      <p:sp>
        <p:nvSpPr>
          <p:cNvPr id="908" name="be the qubits of the input circuit, and…"/>
          <p:cNvSpPr/>
          <p:nvPr/>
        </p:nvSpPr>
        <p:spPr>
          <a:xfrm>
            <a:off x="5416347" y="3518480"/>
            <a:ext cx="8351274" cy="143552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be the qubits of the input circuit, and</a:t>
            </a:r>
          </a:p>
          <a:p>
            <a:pPr algn="l" defTabSz="790646">
              <a:lnSpc>
                <a:spcPts val="800"/>
              </a:lnSpc>
              <a:defRPr b="0" sz="5600">
                <a:latin typeface="Gill Sans"/>
                <a:ea typeface="Gill Sans"/>
                <a:cs typeface="Gill Sans"/>
                <a:sym typeface="Gill Sans"/>
              </a:defRPr>
            </a:pPr>
          </a:p>
          <a:p>
            <a:pPr algn="l" defTabSz="618766">
              <a:lnSpc>
                <a:spcPts val="4900"/>
              </a:lnSpc>
              <a:tabLst>
                <a:tab pos="5321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architecture.</a:t>
            </a:r>
          </a:p>
        </p:txBody>
      </p:sp>
      <p:sp>
        <p:nvSpPr>
          <p:cNvPr id="909" name="V"/>
          <p:cNvSpPr/>
          <p:nvPr/>
        </p:nvSpPr>
        <p:spPr>
          <a:xfrm>
            <a:off x="13875939" y="3645757"/>
            <a:ext cx="466078"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p>
        </p:txBody>
      </p:sp>
      <p:sp>
        <p:nvSpPr>
          <p:cNvPr id="910" name="the vertices (qubits) of the"/>
          <p:cNvSpPr/>
          <p:nvPr/>
        </p:nvSpPr>
        <p:spPr>
          <a:xfrm>
            <a:off x="14421262" y="3518480"/>
            <a:ext cx="589600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vertices (qubits) of the</a:t>
            </a:r>
          </a:p>
        </p:txBody>
      </p:sp>
      <p:sp>
        <p:nvSpPr>
          <p:cNvPr id="911" name="6 . 3"/>
          <p:cNvSpPr/>
          <p:nvPr/>
        </p:nvSpPr>
        <p:spPr>
          <a:xfrm>
            <a:off x="20273714" y="13343021"/>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6 . 3</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B2B2B"/>
        </a:solidFill>
      </p:bgPr>
    </p:bg>
    <p:spTree>
      <p:nvGrpSpPr>
        <p:cNvPr id="1" name=""/>
        <p:cNvGrpSpPr/>
        <p:nvPr/>
      </p:nvGrpSpPr>
      <p:grpSpPr>
        <a:xfrm>
          <a:off x="0" y="0"/>
          <a:ext cx="0" cy="0"/>
          <a:chOff x="0" y="0"/>
          <a:chExt cx="0" cy="0"/>
        </a:xfrm>
      </p:grpSpPr>
      <p:sp>
        <p:nvSpPr>
          <p:cNvPr id="913" name="Rectangle"/>
          <p:cNvSpPr/>
          <p:nvPr/>
        </p:nvSpPr>
        <p:spPr>
          <a:xfrm>
            <a:off x="3615890" y="0"/>
            <a:ext cx="17152221" cy="13716001"/>
          </a:xfrm>
          <a:prstGeom prst="rect">
            <a:avLst/>
          </a:prstGeom>
          <a:solidFill>
            <a:srgbClr val="2B2B2B"/>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14" name="Rectangle"/>
          <p:cNvSpPr/>
          <p:nvPr/>
        </p:nvSpPr>
        <p:spPr>
          <a:xfrm>
            <a:off x="20193686" y="13277705"/>
            <a:ext cx="472670" cy="317979"/>
          </a:xfrm>
          <a:prstGeom prst="rect">
            <a:avLst/>
          </a:prstGeom>
          <a:solidFill>
            <a:srgbClr val="A9A9A9"/>
          </a:solidFill>
          <a:ln w="12700">
            <a:miter lim="400000"/>
          </a:ln>
        </p:spPr>
        <p:txBody>
          <a:bodyPr lIns="68751" tIns="68751" rIns="68751" bIns="68751" anchor="ctr"/>
          <a:lstStyle/>
          <a:p>
            <a:pPr algn="l" defTabSz="618766">
              <a:defRPr b="0" sz="1600">
                <a:latin typeface="Helvetica"/>
                <a:ea typeface="Helvetica"/>
                <a:cs typeface="Helvetica"/>
                <a:sym typeface="Helvetica"/>
              </a:defRPr>
            </a:pPr>
          </a:p>
        </p:txBody>
      </p:sp>
      <p:sp>
        <p:nvSpPr>
          <p:cNvPr id="915" name="Let"/>
          <p:cNvSpPr/>
          <p:nvPr/>
        </p:nvSpPr>
        <p:spPr>
          <a:xfrm>
            <a:off x="4069780" y="3518463"/>
            <a:ext cx="856811"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Let</a:t>
            </a:r>
          </a:p>
        </p:txBody>
      </p:sp>
      <p:sp>
        <p:nvSpPr>
          <p:cNvPr id="916" name="Q"/>
          <p:cNvSpPr/>
          <p:nvPr/>
        </p:nvSpPr>
        <p:spPr>
          <a:xfrm>
            <a:off x="4878689" y="3645740"/>
            <a:ext cx="526353"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Q</a:t>
            </a:r>
          </a:p>
        </p:txBody>
      </p:sp>
      <p:sp>
        <p:nvSpPr>
          <p:cNvPr id="917" name="be the qubits of the input circuit, and…"/>
          <p:cNvSpPr/>
          <p:nvPr/>
        </p:nvSpPr>
        <p:spPr>
          <a:xfrm>
            <a:off x="5416347" y="3518463"/>
            <a:ext cx="8351274" cy="23892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be the qubits of the input circuit, and</a:t>
            </a:r>
          </a:p>
          <a:p>
            <a:pPr algn="l" defTabSz="790646">
              <a:lnSpc>
                <a:spcPts val="800"/>
              </a:lnSpc>
              <a:defRPr b="0" sz="5600">
                <a:latin typeface="Gill Sans"/>
                <a:ea typeface="Gill Sans"/>
                <a:cs typeface="Gill Sans"/>
                <a:sym typeface="Gill Sans"/>
              </a:defRPr>
            </a:pPr>
          </a:p>
          <a:p>
            <a:pPr algn="l" defTabSz="618766">
              <a:lnSpc>
                <a:spcPts val="4900"/>
              </a:lnSpc>
              <a:tabLst>
                <a:tab pos="53213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architecture.</a:t>
            </a:r>
          </a:p>
          <a:p>
            <a:pPr algn="l" defTabSz="790646">
              <a:lnSpc>
                <a:spcPts val="1300"/>
              </a:lnSpc>
              <a:defRPr b="0" sz="5600">
                <a:latin typeface="Gill Sans"/>
                <a:ea typeface="Gill Sans"/>
                <a:cs typeface="Gill Sans"/>
                <a:sym typeface="Gill Sans"/>
              </a:defRPr>
            </a:pPr>
          </a:p>
          <a:p>
            <a:pPr algn="l" defTabSz="790646">
              <a:lnSpc>
                <a:spcPts val="1200"/>
              </a:lnSpc>
              <a:defRPr b="0" sz="5600">
                <a:latin typeface="Gill Sans"/>
                <a:ea typeface="Gill Sans"/>
                <a:cs typeface="Gill Sans"/>
                <a:sym typeface="Gill Sans"/>
              </a:defRPr>
            </a:pPr>
          </a:p>
          <a:p>
            <a:pPr algn="l" defTabSz="618766">
              <a:lnSpc>
                <a:spcPts val="4900"/>
              </a:lnSpc>
              <a:tabLst>
                <a:tab pos="5397500" algn="l"/>
              </a:tabLst>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Now repeat:</a:t>
            </a:r>
          </a:p>
        </p:txBody>
      </p:sp>
      <p:sp>
        <p:nvSpPr>
          <p:cNvPr id="918" name="V"/>
          <p:cNvSpPr/>
          <p:nvPr/>
        </p:nvSpPr>
        <p:spPr>
          <a:xfrm>
            <a:off x="13875939" y="3645740"/>
            <a:ext cx="466078" cy="62258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3900"/>
              </a:lnSpc>
              <a:defRPr b="0" sz="5600">
                <a:latin typeface="Gill Sans"/>
                <a:ea typeface="Gill Sans"/>
                <a:cs typeface="Gill Sans"/>
                <a:sym typeface="Gill Sans"/>
              </a:defRPr>
            </a:pPr>
            <a:r>
              <a:rPr i="1" sz="4000">
                <a:solidFill>
                  <a:srgbClr val="FEFEFE"/>
                </a:solidFill>
                <a:latin typeface="Times New Roman"/>
                <a:ea typeface="Times New Roman"/>
                <a:cs typeface="Times New Roman"/>
                <a:sym typeface="Times New Roman"/>
              </a:rPr>
              <a:t> </a:t>
            </a:r>
            <a:r>
              <a:rPr i="1" sz="4000">
                <a:solidFill>
                  <a:srgbClr val="FEFEFE"/>
                </a:solidFill>
                <a:latin typeface="Times New Roman"/>
                <a:ea typeface="Times New Roman"/>
                <a:cs typeface="Times New Roman"/>
                <a:sym typeface="Times New Roman"/>
              </a:rPr>
              <a:t>V</a:t>
            </a:r>
          </a:p>
        </p:txBody>
      </p:sp>
      <p:sp>
        <p:nvSpPr>
          <p:cNvPr id="919" name="the vertices (qubits) of the"/>
          <p:cNvSpPr/>
          <p:nvPr/>
        </p:nvSpPr>
        <p:spPr>
          <a:xfrm>
            <a:off x="14421262" y="3518463"/>
            <a:ext cx="5896007" cy="70092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4900"/>
              </a:lnSpc>
              <a:defRPr b="0" sz="5600">
                <a:latin typeface="Gill Sans"/>
                <a:ea typeface="Gill Sans"/>
                <a:cs typeface="Gill Sans"/>
                <a:sym typeface="Gill Sans"/>
              </a:defRPr>
            </a:pPr>
            <a:r>
              <a:rPr sz="4000">
                <a:solidFill>
                  <a:srgbClr val="FEFEFE"/>
                </a:solidFill>
                <a:latin typeface="Times New Roman"/>
                <a:ea typeface="Times New Roman"/>
                <a:cs typeface="Times New Roman"/>
                <a:sym typeface="Times New Roman"/>
              </a:rPr>
              <a:t> </a:t>
            </a:r>
            <a:r>
              <a:rPr sz="4000">
                <a:solidFill>
                  <a:srgbClr val="FEFEFE"/>
                </a:solidFill>
                <a:latin typeface="Times New Roman"/>
                <a:ea typeface="Times New Roman"/>
                <a:cs typeface="Times New Roman"/>
                <a:sym typeface="Times New Roman"/>
              </a:rPr>
              <a:t>the vertices (qubits) of the</a:t>
            </a:r>
          </a:p>
        </p:txBody>
      </p:sp>
      <p:sp>
        <p:nvSpPr>
          <p:cNvPr id="920" name="6 . 3"/>
          <p:cNvSpPr/>
          <p:nvPr/>
        </p:nvSpPr>
        <p:spPr>
          <a:xfrm>
            <a:off x="20273714" y="13343004"/>
            <a:ext cx="360948" cy="2075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790646">
              <a:lnSpc>
                <a:spcPts val="1500"/>
              </a:lnSpc>
              <a:defRPr b="0" sz="5600">
                <a:latin typeface="Gill Sans"/>
                <a:ea typeface="Gill Sans"/>
                <a:cs typeface="Gill Sans"/>
                <a:sym typeface="Gill Sans"/>
              </a:defRPr>
            </a:pPr>
            <a:r>
              <a:rPr sz="1200">
                <a:solidFill>
                  <a:srgbClr val="FEFEFE"/>
                </a:solidFill>
                <a:latin typeface="Times New Roman"/>
                <a:ea typeface="Times New Roman"/>
                <a:cs typeface="Times New Roman"/>
                <a:sym typeface="Times New Roman"/>
              </a:rPr>
              <a:t> </a:t>
            </a:r>
            <a:r>
              <a:rPr sz="1200">
                <a:solidFill>
                  <a:srgbClr val="FEFEFE"/>
                </a:solidFill>
                <a:latin typeface="Times New Roman"/>
                <a:ea typeface="Times New Roman"/>
                <a:cs typeface="Times New Roman"/>
                <a:sym typeface="Times New Roman"/>
              </a:rPr>
              <a:t>6 . 3</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